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9A22CA-3B9D-4D2F-A2C0-16952F8D80C2}">
  <a:tblStyle styleId="{269A22CA-3B9D-4D2F-A2C0-16952F8D80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2"/>
  </p:normalViewPr>
  <p:slideViewPr>
    <p:cSldViewPr snapToGrid="0" snapToObjects="1">
      <p:cViewPr varScale="1">
        <p:scale>
          <a:sx n="137" d="100"/>
          <a:sy n="137" d="100"/>
        </p:scale>
        <p:origin x="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d6779061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d6779061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d6779061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d6779061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d677906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d6779061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d67790617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d6779061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d67790617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d6779061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d6779061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d6779061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d6779061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d6779061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4d677906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4d677906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4d6779061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4d6779061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d6779061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d6779061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d6779061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d6779061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d691be5d2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d691be5d2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d6779061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d6779061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2"/>
                </a:solidFill>
              </a:rPr>
              <a:t>The analysis shows the gender group with the greatest purchase amount sum are males. This is also true when looking exclusively at the purchase amount among the age group with the highest purchase amount value (age group 26-35, in both males and females have the greatest purchase amount).</a:t>
            </a:r>
            <a:endParaRPr sz="1000">
              <a:solidFill>
                <a:schemeClr val="dk2"/>
              </a:solidFill>
            </a:endParaRPr>
          </a:p>
          <a:p>
            <a:pPr marL="0" lvl="0" indent="0" algn="l" rtl="0">
              <a:lnSpc>
                <a:spcPct val="115000"/>
              </a:lnSpc>
              <a:spcBef>
                <a:spcPts val="1600"/>
              </a:spcBef>
              <a:spcAft>
                <a:spcPts val="1600"/>
              </a:spcAft>
              <a:buClr>
                <a:schemeClr val="dk1"/>
              </a:buClr>
              <a:buSzPts val="1100"/>
              <a:buFont typeface="Arial"/>
              <a:buNone/>
            </a:pPr>
            <a:endParaRPr sz="1000">
              <a:solidFill>
                <a:schemeClr val="dk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d6779061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d6779061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67790617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6779061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341340"/>
            <a:ext cx="6270922" cy="1573670"/>
          </a:xfrm>
        </p:spPr>
        <p:txBody>
          <a:bodyPr anchor="b">
            <a:noAutofit/>
          </a:bodyPr>
          <a:lstStyle>
            <a:lvl1pPr algn="ct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2967210"/>
            <a:ext cx="5123755" cy="814678"/>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4840039"/>
            <a:ext cx="1205958" cy="303461"/>
          </a:xfrm>
        </p:spPr>
        <p:txBody>
          <a:bodyPr/>
          <a:lstStyle>
            <a:lvl1pPr>
              <a:defRPr baseline="0">
                <a:solidFill>
                  <a:schemeClr val="tx2"/>
                </a:solidFill>
              </a:defRPr>
            </a:lvl1pPr>
          </a:lstStyle>
          <a:p>
            <a:fld id="{9AB3A824-1A51-4B26-AD58-A6D8E14F6C04}" type="datetimeFigureOut">
              <a:rPr lang="en-US" smtClean="0"/>
              <a:t>1/14/19</a:t>
            </a:fld>
            <a:endParaRPr lang="en-US" dirty="0"/>
          </a:p>
        </p:txBody>
      </p:sp>
      <p:sp>
        <p:nvSpPr>
          <p:cNvPr id="5" name="Footer Placeholder 4"/>
          <p:cNvSpPr>
            <a:spLocks noGrp="1"/>
          </p:cNvSpPr>
          <p:nvPr>
            <p:ph type="ftr" sz="quarter" idx="11"/>
          </p:nvPr>
        </p:nvSpPr>
        <p:spPr>
          <a:xfrm>
            <a:off x="1938041" y="4840039"/>
            <a:ext cx="5267533" cy="303461"/>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grpSp>
        <p:nvGrpSpPr>
          <p:cNvPr id="7" name="Group 6"/>
          <p:cNvGrpSpPr/>
          <p:nvPr/>
        </p:nvGrpSpPr>
        <p:grpSpPr>
          <a:xfrm>
            <a:off x="564644" y="558352"/>
            <a:ext cx="8005588" cy="4012253"/>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009757534"/>
      </p:ext>
    </p:extLst>
  </p:cSld>
  <p:clrMapOvr>
    <a:overrideClrMapping bg1="lt1" tx1="dk1" bg2="lt2" tx2="dk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1721644"/>
            <a:ext cx="7200900" cy="26789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1/14/19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456937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468117"/>
            <a:ext cx="1174325" cy="393243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468117"/>
            <a:ext cx="6134731" cy="39324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1/14/19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404724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31222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1/14/19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6786113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976020"/>
            <a:ext cx="7209728" cy="2139553"/>
          </a:xfrm>
        </p:spPr>
        <p:txBody>
          <a:bodyPr anchor="b">
            <a:normAutofit/>
          </a:bodyPr>
          <a:lstStyle>
            <a:lvl1pPr algn="r">
              <a:defRPr sz="54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3162246"/>
            <a:ext cx="7209728" cy="857493"/>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4181" y="4840039"/>
            <a:ext cx="1216807" cy="303461"/>
          </a:xfrm>
        </p:spPr>
        <p:txBody>
          <a:bodyPr/>
          <a:lstStyle>
            <a:lvl1pPr>
              <a:defRPr>
                <a:solidFill>
                  <a:schemeClr val="tx2"/>
                </a:solidFill>
              </a:defRPr>
            </a:lvl1pPr>
          </a:lstStyle>
          <a:p>
            <a:fld id="{3E5059C3-6A89-4494-99FF-5A4D6FFD50EB}" type="datetimeFigureOut">
              <a:rPr lang="en-US" smtClean="0"/>
              <a:t>1/14/19</a:t>
            </a:fld>
            <a:endParaRPr lang="en-US" dirty="0"/>
          </a:p>
        </p:txBody>
      </p:sp>
      <p:sp>
        <p:nvSpPr>
          <p:cNvPr id="5" name="Footer Placeholder 4"/>
          <p:cNvSpPr>
            <a:spLocks noGrp="1"/>
          </p:cNvSpPr>
          <p:nvPr>
            <p:ph type="ftr" sz="quarter" idx="11"/>
          </p:nvPr>
        </p:nvSpPr>
        <p:spPr>
          <a:xfrm>
            <a:off x="1938234" y="4840039"/>
            <a:ext cx="5267533" cy="303461"/>
          </a:xfrm>
        </p:spPr>
        <p:txBody>
          <a:bodyPr/>
          <a:lstStyle>
            <a:lvl1pPr algn="ctr">
              <a:defRPr>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7" name="Freeform 6" title="Crop Mark"/>
          <p:cNvSpPr/>
          <p:nvPr/>
        </p:nvSpPr>
        <p:spPr bwMode="auto">
          <a:xfrm>
            <a:off x="6113972" y="1264239"/>
            <a:ext cx="2456260" cy="3306366"/>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979007533"/>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1714500"/>
            <a:ext cx="3335840" cy="268605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2" y="1714500"/>
            <a:ext cx="3335840" cy="268605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1/14/19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3741218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0"/>
            <a:ext cx="7200900" cy="1114425"/>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28700"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1"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93761"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1/14/19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9926614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1/14/19</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888896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1/14/19</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71338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514351"/>
            <a:ext cx="3909060" cy="3881438"/>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5" y="2142258"/>
            <a:ext cx="2891790" cy="225829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37D525BB-DA17-4BA0-B3C8-3AC3ABC827E6}" type="datetimeFigureOut">
              <a:rPr lang="en-US" smtClean="0"/>
              <a:t>1/14/19</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235399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51434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5" y="2141976"/>
            <a:ext cx="2891790" cy="2258574"/>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fld id="{B16C4C9A-3960-41CF-A4E9-2A8FB932454B}" type="datetimeFigureOut">
              <a:rPr lang="en-US" smtClean="0"/>
              <a:t>1/14/19</a:t>
            </a:fld>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7208647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514350"/>
            <a:ext cx="7200900" cy="111442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1714500"/>
            <a:ext cx="7200900" cy="26860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7" y="4840039"/>
            <a:ext cx="903429" cy="303461"/>
          </a:xfrm>
          <a:prstGeom prst="rect">
            <a:avLst/>
          </a:prstGeom>
        </p:spPr>
        <p:txBody>
          <a:bodyPr vert="horz" lIns="91440" tIns="45720" rIns="91440" bIns="45720" rtlCol="0" anchor="ctr"/>
          <a:lstStyle>
            <a:lvl1pPr algn="l">
              <a:defRPr sz="900" baseline="0">
                <a:solidFill>
                  <a:schemeClr val="tx2"/>
                </a:solidFill>
              </a:defRPr>
            </a:lvl1pPr>
          </a:lstStyle>
          <a:p>
            <a:fld id="{3CBC1C18-307B-4F68-A007-B5B542270E8D}" type="datetimeFigureOut">
              <a:rPr lang="en-US" smtClean="0"/>
              <a:t>1/14/19</a:t>
            </a:fld>
            <a:endParaRPr lang="en-US" dirty="0"/>
          </a:p>
        </p:txBody>
      </p:sp>
      <p:sp>
        <p:nvSpPr>
          <p:cNvPr id="5" name="Footer Placeholder 4"/>
          <p:cNvSpPr>
            <a:spLocks noGrp="1"/>
          </p:cNvSpPr>
          <p:nvPr>
            <p:ph type="ftr" sz="quarter" idx="3"/>
          </p:nvPr>
        </p:nvSpPr>
        <p:spPr>
          <a:xfrm>
            <a:off x="2170173" y="4840039"/>
            <a:ext cx="4710623" cy="303461"/>
          </a:xfrm>
          <a:prstGeom prst="rect">
            <a:avLst/>
          </a:prstGeom>
        </p:spPr>
        <p:txBody>
          <a:bodyPr vert="horz" lIns="91440" tIns="45720" rIns="91440" bIns="45720" rtlCol="0" anchor="ctr"/>
          <a:lstStyle>
            <a:lvl1pPr algn="l">
              <a:defRPr sz="900" baseline="0">
                <a:solidFill>
                  <a:schemeClr val="tx2"/>
                </a:solidFill>
              </a:defRPr>
            </a:lvl1pPr>
          </a:lstStyle>
          <a:p>
            <a:r>
              <a:rPr lang="en-US"/>
              <a:t>
              </a:t>
            </a:r>
            <a:endParaRPr lang="en-US" dirty="0"/>
          </a:p>
        </p:txBody>
      </p:sp>
      <p:sp>
        <p:nvSpPr>
          <p:cNvPr id="6" name="Slide Number Placeholder 5"/>
          <p:cNvSpPr>
            <a:spLocks noGrp="1"/>
          </p:cNvSpPr>
          <p:nvPr>
            <p:ph type="sldNum" sz="quarter" idx="4"/>
          </p:nvPr>
        </p:nvSpPr>
        <p:spPr>
          <a:xfrm>
            <a:off x="7104552" y="4840039"/>
            <a:ext cx="1197219" cy="303461"/>
          </a:xfrm>
          <a:prstGeom prst="rect">
            <a:avLst/>
          </a:prstGeom>
        </p:spPr>
        <p:txBody>
          <a:bodyPr vert="horz" lIns="91440" tIns="45720" rIns="91440" bIns="45720" rtlCol="0" anchor="ctr"/>
          <a:lstStyle>
            <a:lvl1pPr algn="r">
              <a:defRPr sz="900"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title="Side bar"/>
          <p:cNvSpPr/>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385107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hdr="0" ftr="0" dt="0"/>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55822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Black Friday Sales: A Comprehensive Look</a:t>
            </a:r>
            <a:endParaRPr/>
          </a:p>
        </p:txBody>
      </p:sp>
      <p:sp>
        <p:nvSpPr>
          <p:cNvPr id="55" name="Google Shape;55;p13"/>
          <p:cNvSpPr txBox="1">
            <a:spLocks noGrp="1"/>
          </p:cNvSpPr>
          <p:nvPr>
            <p:ph type="subTitle" idx="1"/>
          </p:nvPr>
        </p:nvSpPr>
        <p:spPr>
          <a:xfrm>
            <a:off x="925821" y="3398769"/>
            <a:ext cx="3024132" cy="10988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Fatema</a:t>
            </a:r>
            <a:r>
              <a:rPr lang="en" dirty="0"/>
              <a:t> </a:t>
            </a:r>
            <a:r>
              <a:rPr lang="en" dirty="0" err="1"/>
              <a:t>Nourzaie</a:t>
            </a:r>
            <a:endParaRPr dirty="0"/>
          </a:p>
          <a:p>
            <a:pPr marL="0" lvl="0" indent="0" algn="l" rtl="0">
              <a:spcBef>
                <a:spcPts val="0"/>
              </a:spcBef>
              <a:spcAft>
                <a:spcPts val="0"/>
              </a:spcAft>
              <a:buNone/>
            </a:pPr>
            <a:r>
              <a:rPr lang="en" dirty="0" err="1"/>
              <a:t>Loveleen</a:t>
            </a:r>
            <a:r>
              <a:rPr lang="en" dirty="0"/>
              <a:t> </a:t>
            </a:r>
            <a:r>
              <a:rPr lang="en" dirty="0" err="1"/>
              <a:t>Bangar</a:t>
            </a:r>
            <a:endParaRPr dirty="0"/>
          </a:p>
          <a:p>
            <a:pPr marL="0" lvl="0" indent="0" algn="l" rtl="0">
              <a:spcBef>
                <a:spcPts val="0"/>
              </a:spcBef>
              <a:spcAft>
                <a:spcPts val="0"/>
              </a:spcAft>
              <a:buNone/>
            </a:pPr>
            <a:r>
              <a:rPr lang="en" dirty="0" err="1"/>
              <a:t>Minda</a:t>
            </a:r>
            <a:r>
              <a:rPr lang="en" dirty="0"/>
              <a:t> </a:t>
            </a:r>
            <a:r>
              <a:rPr lang="en" dirty="0" err="1"/>
              <a:t>Aguhob</a:t>
            </a:r>
            <a:endParaRPr dirty="0"/>
          </a:p>
          <a:p>
            <a:pPr marL="0" lvl="0" indent="0" algn="l" rtl="0">
              <a:spcBef>
                <a:spcPts val="0"/>
              </a:spcBef>
              <a:spcAft>
                <a:spcPts val="0"/>
              </a:spcAft>
              <a:buNone/>
            </a:pPr>
            <a:endParaRPr dirty="0"/>
          </a:p>
        </p:txBody>
      </p:sp>
      <p:sp>
        <p:nvSpPr>
          <p:cNvPr id="57" name="Google Shape;57;p1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pic>
        <p:nvPicPr>
          <p:cNvPr id="56" name="Google Shape;56;p13"/>
          <p:cNvPicPr preferRelativeResize="0"/>
          <p:nvPr/>
        </p:nvPicPr>
        <p:blipFill>
          <a:blip r:embed="rId3">
            <a:alphaModFix/>
          </a:blip>
          <a:stretch>
            <a:fillRect/>
          </a:stretch>
        </p:blipFill>
        <p:spPr>
          <a:xfrm rot="-466396">
            <a:off x="4441095" y="2716941"/>
            <a:ext cx="3422800" cy="182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29"/>
        <p:cNvGrpSpPr/>
        <p:nvPr/>
      </p:nvGrpSpPr>
      <p:grpSpPr>
        <a:xfrm>
          <a:off x="0" y="0"/>
          <a:ext cx="0" cy="0"/>
          <a:chOff x="0" y="0"/>
          <a:chExt cx="0" cy="0"/>
        </a:xfrm>
      </p:grpSpPr>
      <p:grpSp>
        <p:nvGrpSpPr>
          <p:cNvPr id="135" name="Group 7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643" y="558351"/>
            <a:ext cx="8005589" cy="4012254"/>
            <a:chOff x="752858" y="744469"/>
            <a:chExt cx="10674117" cy="5349671"/>
          </a:xfrm>
        </p:grpSpPr>
        <p:sp>
          <p:nvSpPr>
            <p:cNvPr id="7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6"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8" name="Rectangle 77">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31" name="Google Shape;131;p22"/>
          <p:cNvSpPr txBox="1">
            <a:spLocks noGrp="1"/>
          </p:cNvSpPr>
          <p:nvPr>
            <p:ph type="body" idx="1"/>
          </p:nvPr>
        </p:nvSpPr>
        <p:spPr>
          <a:xfrm>
            <a:off x="6176870" y="3224613"/>
            <a:ext cx="2516957" cy="1345992"/>
          </a:xfrm>
          <a:prstGeom prst="rect">
            <a:avLst/>
          </a:prstGeom>
        </p:spPr>
        <p:txBody>
          <a:bodyPr spcFirstLastPara="1" vert="horz" lIns="91440" tIns="45720" rIns="91440" bIns="45720" rtlCol="0" anchorCtr="0">
            <a:normAutofit/>
          </a:bodyPr>
          <a:lstStyle/>
          <a:p>
            <a:pPr marL="0" lvl="0" indent="0" algn="ctr" defTabSz="914400">
              <a:lnSpc>
                <a:spcPct val="112000"/>
              </a:lnSpc>
              <a:spcAft>
                <a:spcPts val="600"/>
              </a:spcAft>
              <a:buNone/>
            </a:pPr>
            <a:r>
              <a:rPr lang="en-US" sz="2000" dirty="0"/>
              <a:t>Purchase Amount across Occupation Types</a:t>
            </a:r>
          </a:p>
        </p:txBody>
      </p:sp>
      <p:sp>
        <p:nvSpPr>
          <p:cNvPr id="80"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86872" y="475521"/>
            <a:ext cx="2456751" cy="3306366"/>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2"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71002" y="1512462"/>
            <a:ext cx="2456260" cy="3306366"/>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33" name="Google Shape;133;p22"/>
          <p:cNvPicPr preferRelativeResize="0"/>
          <p:nvPr/>
        </p:nvPicPr>
        <p:blipFill>
          <a:blip r:embed="rId3">
            <a:extLst/>
          </a:blip>
          <a:stretch>
            <a:fillRect/>
          </a:stretch>
        </p:blipFill>
        <p:spPr>
          <a:xfrm>
            <a:off x="1034267" y="1231641"/>
            <a:ext cx="4244416" cy="2829610"/>
          </a:xfrm>
          <a:prstGeom prst="rect">
            <a:avLst/>
          </a:prstGeom>
          <a:noFill/>
        </p:spPr>
      </p:pic>
      <p:sp>
        <p:nvSpPr>
          <p:cNvPr id="132" name="Google Shape;132;p22"/>
          <p:cNvSpPr txBox="1">
            <a:spLocks noGrp="1"/>
          </p:cNvSpPr>
          <p:nvPr>
            <p:ph type="sldNum" idx="12"/>
          </p:nvPr>
        </p:nvSpPr>
        <p:spPr>
          <a:xfrm>
            <a:off x="7373012" y="4840039"/>
            <a:ext cx="1197219" cy="303461"/>
          </a:xfrm>
          <a:prstGeom prst="rect">
            <a:avLst/>
          </a:prstGeom>
        </p:spPr>
        <p:txBody>
          <a:bodyPr spcFirstLastPara="1" vert="horz" lIns="91440" tIns="45720" rIns="91440" bIns="45720" rtlCol="0" anchor="ctr" anchorCtr="0">
            <a:normAutofit/>
          </a:bodyPr>
          <a:lstStyle/>
          <a:p>
            <a:pPr lvl="0" indent="0" defTabSz="914400">
              <a:lnSpc>
                <a:spcPct val="90000"/>
              </a:lnSpc>
              <a:spcBef>
                <a:spcPts val="0"/>
              </a:spcBef>
              <a:spcAft>
                <a:spcPts val="600"/>
              </a:spcAft>
              <a:buClr>
                <a:srgbClr val="000000"/>
              </a:buClr>
              <a:buSzPts val="1100"/>
              <a:buFont typeface="Arial"/>
              <a:buNone/>
            </a:pPr>
            <a:fld id="{00000000-1234-1234-1234-123412341234}" type="slidenum">
              <a:rPr lang="en-US"/>
              <a:pPr lvl="0" indent="0" defTabSz="914400">
                <a:lnSpc>
                  <a:spcPct val="90000"/>
                </a:lnSpc>
                <a:spcBef>
                  <a:spcPts val="0"/>
                </a:spcBef>
                <a:spcAft>
                  <a:spcPts val="600"/>
                </a:spcAft>
                <a:buClr>
                  <a:srgbClr val="000000"/>
                </a:buClr>
                <a:buSzPts val="1100"/>
                <a:buFont typeface="Arial"/>
                <a:buNone/>
              </a:pPr>
              <a:t>2</a:t>
            </a:fld>
            <a:endParaRPr lang="en-US"/>
          </a:p>
        </p:txBody>
      </p:sp>
      <p:sp>
        <p:nvSpPr>
          <p:cNvPr id="3" name="Title 2">
            <a:extLst>
              <a:ext uri="{FF2B5EF4-FFF2-40B4-BE49-F238E27FC236}">
                <a16:creationId xmlns:a16="http://schemas.microsoft.com/office/drawing/2014/main" id="{F3C3B701-72F8-1A43-BAFF-0C1F8E4BADA7}"/>
              </a:ext>
            </a:extLst>
          </p:cNvPr>
          <p:cNvSpPr>
            <a:spLocks noGrp="1"/>
          </p:cNvSpPr>
          <p:nvPr>
            <p:ph type="title"/>
          </p:nvPr>
        </p:nvSpPr>
        <p:spPr>
          <a:xfrm>
            <a:off x="6228166" y="195262"/>
            <a:ext cx="2628776" cy="1345992"/>
          </a:xfrm>
        </p:spPr>
        <p:txBody>
          <a:bodyPr>
            <a:normAutofit/>
          </a:bodyPr>
          <a:lstStyle/>
          <a:p>
            <a:r>
              <a:rPr lang="en-US" sz="2800" dirty="0"/>
              <a:t>Analysis Based on Occupation Category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37"/>
        <p:cNvGrpSpPr/>
        <p:nvPr/>
      </p:nvGrpSpPr>
      <p:grpSpPr>
        <a:xfrm>
          <a:off x="0" y="0"/>
          <a:ext cx="0" cy="0"/>
          <a:chOff x="0" y="0"/>
          <a:chExt cx="0" cy="0"/>
        </a:xfrm>
      </p:grpSpPr>
      <p:sp>
        <p:nvSpPr>
          <p:cNvPr id="81" name="Rectangle 8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Google Shape;138;p23"/>
          <p:cNvSpPr txBox="1">
            <a:spLocks noGrp="1"/>
          </p:cNvSpPr>
          <p:nvPr>
            <p:ph type="body" idx="1"/>
          </p:nvPr>
        </p:nvSpPr>
        <p:spPr>
          <a:xfrm>
            <a:off x="596320" y="1228725"/>
            <a:ext cx="4345106" cy="2686050"/>
          </a:xfrm>
          <a:prstGeom prst="rect">
            <a:avLst/>
          </a:prstGeom>
        </p:spPr>
        <p:txBody>
          <a:bodyPr spcFirstLastPara="1" vert="horz" lIns="91440" tIns="45720" rIns="91440" bIns="45720" rtlCol="0" anchorCtr="0">
            <a:normAutofit lnSpcReduction="10000"/>
          </a:bodyPr>
          <a:lstStyle/>
          <a:p>
            <a:pPr marL="384048" lvl="0" indent="-384048" defTabSz="914400">
              <a:spcBef>
                <a:spcPts val="0"/>
              </a:spcBef>
              <a:spcAft>
                <a:spcPts val="200"/>
              </a:spcAft>
              <a:buClr>
                <a:schemeClr val="dk1"/>
              </a:buClr>
              <a:buSzPts val="1100"/>
              <a:buFont typeface="Franklin Gothic Book" panose="020B0503020102020204" pitchFamily="34" charset="0"/>
              <a:buNone/>
            </a:pPr>
            <a:endParaRPr lang="en-US" dirty="0"/>
          </a:p>
          <a:p>
            <a:pPr marL="384048" lvl="0" indent="-384048" defTabSz="914400">
              <a:spcBef>
                <a:spcPts val="1600"/>
              </a:spcBef>
              <a:spcAft>
                <a:spcPts val="200"/>
              </a:spcAft>
              <a:buClr>
                <a:schemeClr val="dk1"/>
              </a:buClr>
              <a:buSzPts val="1100"/>
              <a:buFont typeface="Franklin Gothic Book" panose="020B0503020102020204" pitchFamily="34" charset="0"/>
              <a:buNone/>
            </a:pPr>
            <a:r>
              <a:rPr lang="en-US" sz="1800" b="1" dirty="0"/>
              <a:t>Q3: Which occupation category shows greatest value for purchase amount?</a:t>
            </a:r>
          </a:p>
          <a:p>
            <a:pPr marL="384048" lvl="0" indent="-384048" defTabSz="914400">
              <a:spcBef>
                <a:spcPts val="1600"/>
              </a:spcBef>
              <a:spcAft>
                <a:spcPts val="200"/>
              </a:spcAft>
              <a:buClr>
                <a:schemeClr val="dk1"/>
              </a:buClr>
              <a:buSzPts val="1100"/>
              <a:buFont typeface="Franklin Gothic Book" panose="020B0503020102020204" pitchFamily="34" charset="0"/>
              <a:buNone/>
            </a:pPr>
            <a:r>
              <a:rPr lang="en-US" sz="1800" dirty="0"/>
              <a:t>Occupation category “4”, “0”, “7” had the highest purchase amount value in that order. </a:t>
            </a:r>
          </a:p>
          <a:p>
            <a:pPr marL="384048" lvl="0" indent="-384048" defTabSz="914400">
              <a:spcBef>
                <a:spcPts val="1600"/>
              </a:spcBef>
              <a:spcAft>
                <a:spcPts val="200"/>
              </a:spcAft>
              <a:buClr>
                <a:schemeClr val="dk1"/>
              </a:buClr>
              <a:buSzPts val="1100"/>
              <a:buFont typeface="Franklin Gothic Book" panose="020B0503020102020204" pitchFamily="34" charset="0"/>
              <a:buNone/>
            </a:pPr>
            <a:r>
              <a:rPr lang="en-US" sz="1800" dirty="0"/>
              <a:t>Occupation category “8” had the least purchase amount value. </a:t>
            </a:r>
          </a:p>
        </p:txBody>
      </p:sp>
      <p:sp>
        <p:nvSpPr>
          <p:cNvPr id="85" name="Rectangle 84">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7745" y="0"/>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Google Shape;139;p23"/>
          <p:cNvSpPr txBox="1">
            <a:spLocks noGrp="1"/>
          </p:cNvSpPr>
          <p:nvPr>
            <p:ph type="sldNum" idx="12"/>
          </p:nvPr>
        </p:nvSpPr>
        <p:spPr>
          <a:xfrm>
            <a:off x="7104552" y="4840039"/>
            <a:ext cx="1197219" cy="303461"/>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Clr>
                <a:srgbClr val="000000"/>
              </a:buClr>
              <a:buSzPts val="1100"/>
              <a:buFont typeface="Arial"/>
              <a:buNone/>
            </a:pPr>
            <a:fld id="{00000000-1234-1234-1234-123412341234}" type="slidenum">
              <a:rPr lang="en-US">
                <a:solidFill>
                  <a:srgbClr val="FFFFFF"/>
                </a:solidFill>
              </a:rPr>
              <a:pPr lvl="0" indent="0">
                <a:lnSpc>
                  <a:spcPct val="90000"/>
                </a:lnSpc>
                <a:spcBef>
                  <a:spcPts val="0"/>
                </a:spcBef>
                <a:spcAft>
                  <a:spcPts val="600"/>
                </a:spcAft>
                <a:buClr>
                  <a:srgbClr val="000000"/>
                </a:buClr>
                <a:buSzPts val="1100"/>
                <a:buFont typeface="Arial"/>
                <a:buNone/>
              </a:pPr>
              <a:t>8</a:t>
            </a:fld>
            <a:endParaRPr lang="en-US">
              <a:solidFill>
                <a:srgbClr val="FFFFFF"/>
              </a:solidFill>
            </a:endParaRPr>
          </a:p>
        </p:txBody>
      </p:sp>
      <p:pic>
        <p:nvPicPr>
          <p:cNvPr id="140" name="Google Shape;140;p23"/>
          <p:cNvPicPr preferRelativeResize="0"/>
          <p:nvPr/>
        </p:nvPicPr>
        <p:blipFill rotWithShape="1">
          <a:blip r:embed="rId3">
            <a:extLst/>
          </a:blip>
          <a:srcRect l="24559" r="27693" b="-1"/>
          <a:stretch/>
        </p:blipFill>
        <p:spPr>
          <a:xfrm>
            <a:off x="5709195" y="10"/>
            <a:ext cx="3434804" cy="514349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861100" y="3676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Analysis based on Marital Status</a:t>
            </a:r>
            <a:endParaRPr dirty="0"/>
          </a:p>
          <a:p>
            <a:pPr marL="0" lvl="0" indent="0" algn="l" rtl="0">
              <a:spcBef>
                <a:spcPts val="0"/>
              </a:spcBef>
              <a:spcAft>
                <a:spcPts val="0"/>
              </a:spcAft>
              <a:buNone/>
            </a:pPr>
            <a:endParaRPr dirty="0"/>
          </a:p>
        </p:txBody>
      </p:sp>
      <p:sp>
        <p:nvSpPr>
          <p:cNvPr id="146" name="Google Shape;146;p24"/>
          <p:cNvSpPr txBox="1">
            <a:spLocks noGrp="1"/>
          </p:cNvSpPr>
          <p:nvPr>
            <p:ph type="body" idx="1"/>
          </p:nvPr>
        </p:nvSpPr>
        <p:spPr>
          <a:xfrm>
            <a:off x="311700" y="11322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         Marital Status and Purchase amount</a:t>
            </a:r>
            <a:endParaRPr dirty="0"/>
          </a:p>
        </p:txBody>
      </p:sp>
      <p:sp>
        <p:nvSpPr>
          <p:cNvPr id="147" name="Google Shape;147;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pic>
        <p:nvPicPr>
          <p:cNvPr id="148" name="Google Shape;148;p24"/>
          <p:cNvPicPr preferRelativeResize="0"/>
          <p:nvPr/>
        </p:nvPicPr>
        <p:blipFill>
          <a:blip r:embed="rId3">
            <a:alphaModFix/>
          </a:blip>
          <a:stretch>
            <a:fillRect/>
          </a:stretch>
        </p:blipFill>
        <p:spPr>
          <a:xfrm>
            <a:off x="4357650" y="1468875"/>
            <a:ext cx="4114800" cy="2743200"/>
          </a:xfrm>
          <a:prstGeom prst="rect">
            <a:avLst/>
          </a:prstGeom>
          <a:noFill/>
          <a:ln>
            <a:noFill/>
          </a:ln>
        </p:spPr>
      </p:pic>
      <p:graphicFrame>
        <p:nvGraphicFramePr>
          <p:cNvPr id="149" name="Google Shape;149;p24"/>
          <p:cNvGraphicFramePr/>
          <p:nvPr>
            <p:extLst>
              <p:ext uri="{D42A27DB-BD31-4B8C-83A1-F6EECF244321}">
                <p14:modId xmlns:p14="http://schemas.microsoft.com/office/powerpoint/2010/main" val="4240860753"/>
              </p:ext>
            </p:extLst>
          </p:nvPr>
        </p:nvGraphicFramePr>
        <p:xfrm>
          <a:off x="851850" y="1706344"/>
          <a:ext cx="3145950" cy="1371510"/>
        </p:xfrm>
        <a:graphic>
          <a:graphicData uri="http://schemas.openxmlformats.org/drawingml/2006/table">
            <a:tbl>
              <a:tblPr>
                <a:noFill/>
                <a:tableStyleId>{269A22CA-3B9D-4D2F-A2C0-16952F8D80C2}</a:tableStyleId>
              </a:tblPr>
              <a:tblGrid>
                <a:gridCol w="1572975">
                  <a:extLst>
                    <a:ext uri="{9D8B030D-6E8A-4147-A177-3AD203B41FA5}">
                      <a16:colId xmlns:a16="http://schemas.microsoft.com/office/drawing/2014/main" val="20000"/>
                    </a:ext>
                  </a:extLst>
                </a:gridCol>
                <a:gridCol w="15729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dirty="0"/>
                        <a:t>Marital Status Code</a:t>
                      </a:r>
                      <a:endParaRPr dirty="0"/>
                    </a:p>
                  </a:txBody>
                  <a:tcPr marL="91425" marR="91425" marT="91425" marB="91425"/>
                </a:tc>
                <a:tc>
                  <a:txBody>
                    <a:bodyPr/>
                    <a:lstStyle/>
                    <a:p>
                      <a:pPr marL="0" lvl="0" indent="0" algn="l" rtl="0">
                        <a:spcBef>
                          <a:spcPts val="0"/>
                        </a:spcBef>
                        <a:spcAft>
                          <a:spcPts val="0"/>
                        </a:spcAft>
                        <a:buNone/>
                      </a:pPr>
                      <a:r>
                        <a:rPr lang="en"/>
                        <a:t>Purchase Amount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2,966,289,500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dirty="0"/>
                        <a:t>2,051,378,878</a:t>
                      </a: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55" name="Google Shape;155;p25"/>
          <p:cNvSpPr txBox="1">
            <a:spLocks noGrp="1"/>
          </p:cNvSpPr>
          <p:nvPr>
            <p:ph type="body" idx="1"/>
          </p:nvPr>
        </p:nvSpPr>
        <p:spPr>
          <a:xfrm>
            <a:off x="752100" y="475380"/>
            <a:ext cx="8391900" cy="20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1600"/>
              </a:spcBef>
              <a:spcAft>
                <a:spcPts val="0"/>
              </a:spcAft>
              <a:buClr>
                <a:schemeClr val="dk1"/>
              </a:buClr>
              <a:buSzPts val="1100"/>
              <a:buFont typeface="Arial"/>
              <a:buNone/>
            </a:pPr>
            <a:r>
              <a:rPr lang="en" sz="1600" b="1" dirty="0"/>
              <a:t>Q4: How does marital status show an effect on purchase amount?</a:t>
            </a:r>
            <a:r>
              <a:rPr lang="en" sz="1600" dirty="0"/>
              <a:t> </a:t>
            </a:r>
            <a:endParaRPr sz="1600" dirty="0"/>
          </a:p>
          <a:p>
            <a:pPr marL="0" lvl="0" indent="0" algn="l" rtl="0">
              <a:spcBef>
                <a:spcPts val="1600"/>
              </a:spcBef>
              <a:spcAft>
                <a:spcPts val="1600"/>
              </a:spcAft>
              <a:buClr>
                <a:schemeClr val="dk1"/>
              </a:buClr>
              <a:buSzPts val="1100"/>
              <a:buFont typeface="Arial"/>
              <a:buNone/>
            </a:pPr>
            <a:r>
              <a:rPr lang="en" sz="1600" dirty="0"/>
              <a:t>The analysis shows that marital status code “0” has a greater purchase amount value than marital status code “1”</a:t>
            </a:r>
            <a:endParaRPr sz="1600" dirty="0"/>
          </a:p>
        </p:txBody>
      </p:sp>
      <p:sp>
        <p:nvSpPr>
          <p:cNvPr id="156" name="Google Shape;156;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pic>
        <p:nvPicPr>
          <p:cNvPr id="157" name="Google Shape;157;p25"/>
          <p:cNvPicPr preferRelativeResize="0"/>
          <p:nvPr/>
        </p:nvPicPr>
        <p:blipFill>
          <a:blip r:embed="rId3">
            <a:alphaModFix/>
          </a:blip>
          <a:stretch>
            <a:fillRect/>
          </a:stretch>
        </p:blipFill>
        <p:spPr>
          <a:xfrm>
            <a:off x="907875" y="2521625"/>
            <a:ext cx="2393475" cy="1740725"/>
          </a:xfrm>
          <a:prstGeom prst="rect">
            <a:avLst/>
          </a:prstGeom>
          <a:noFill/>
          <a:ln>
            <a:noFill/>
          </a:ln>
        </p:spPr>
      </p:pic>
      <p:pic>
        <p:nvPicPr>
          <p:cNvPr id="158" name="Google Shape;158;p25"/>
          <p:cNvPicPr preferRelativeResize="0"/>
          <p:nvPr/>
        </p:nvPicPr>
        <p:blipFill>
          <a:blip r:embed="rId4">
            <a:alphaModFix/>
          </a:blip>
          <a:stretch>
            <a:fillRect/>
          </a:stretch>
        </p:blipFill>
        <p:spPr>
          <a:xfrm>
            <a:off x="4756025" y="2462975"/>
            <a:ext cx="3774096" cy="1740725"/>
          </a:xfrm>
          <a:prstGeom prst="rect">
            <a:avLst/>
          </a:prstGeom>
          <a:noFill/>
          <a:ln>
            <a:noFill/>
          </a:ln>
        </p:spPr>
      </p:pic>
      <p:sp>
        <p:nvSpPr>
          <p:cNvPr id="159" name="Google Shape;159;p25"/>
          <p:cNvSpPr txBox="1"/>
          <p:nvPr/>
        </p:nvSpPr>
        <p:spPr>
          <a:xfrm>
            <a:off x="3613188" y="3218575"/>
            <a:ext cx="8310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t>VS</a:t>
            </a:r>
            <a:endParaRPr sz="3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843328" y="231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for Product Category 1</a:t>
            </a:r>
            <a:endParaRPr dirty="0"/>
          </a:p>
        </p:txBody>
      </p:sp>
      <p:sp>
        <p:nvSpPr>
          <p:cNvPr id="165" name="Google Shape;165;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pic>
        <p:nvPicPr>
          <p:cNvPr id="166" name="Google Shape;166;p26"/>
          <p:cNvPicPr preferRelativeResize="0"/>
          <p:nvPr/>
        </p:nvPicPr>
        <p:blipFill>
          <a:blip r:embed="rId3">
            <a:alphaModFix/>
          </a:blip>
          <a:stretch>
            <a:fillRect/>
          </a:stretch>
        </p:blipFill>
        <p:spPr>
          <a:xfrm>
            <a:off x="2876082" y="1165042"/>
            <a:ext cx="6145076" cy="3694975"/>
          </a:xfrm>
          <a:prstGeom prst="rect">
            <a:avLst/>
          </a:prstGeom>
          <a:noFill/>
          <a:ln>
            <a:noFill/>
          </a:ln>
        </p:spPr>
      </p:pic>
      <p:sp>
        <p:nvSpPr>
          <p:cNvPr id="167" name="Google Shape;167;p26"/>
          <p:cNvSpPr txBox="1"/>
          <p:nvPr/>
        </p:nvSpPr>
        <p:spPr>
          <a:xfrm>
            <a:off x="909365" y="3044547"/>
            <a:ext cx="1645500" cy="121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2"/>
                </a:solidFill>
              </a:rPr>
              <a:t>Pie chart for product category 1, charts for categories 2 &amp; 3 can be found via </a:t>
            </a:r>
            <a:r>
              <a:rPr lang="en" sz="1200" dirty="0" err="1">
                <a:solidFill>
                  <a:schemeClr val="dk2"/>
                </a:solidFill>
              </a:rPr>
              <a:t>Jupyter</a:t>
            </a:r>
            <a:r>
              <a:rPr lang="en" sz="1200" dirty="0">
                <a:solidFill>
                  <a:schemeClr val="dk2"/>
                </a:solidFill>
              </a:rPr>
              <a:t> notebook link</a:t>
            </a:r>
            <a:endParaRPr sz="1200" dirty="0">
              <a:solidFill>
                <a:schemeClr val="dk2"/>
              </a:solidFill>
            </a:endParaRPr>
          </a:p>
          <a:p>
            <a:pPr marL="0" lvl="0" indent="0" algn="l" rtl="0">
              <a:lnSpc>
                <a:spcPct val="115000"/>
              </a:lnSpc>
              <a:spcBef>
                <a:spcPts val="1600"/>
              </a:spcBef>
              <a:spcAft>
                <a:spcPts val="1600"/>
              </a:spcAft>
              <a:buClr>
                <a:schemeClr val="dk1"/>
              </a:buClr>
              <a:buSzPts val="1100"/>
              <a:buFont typeface="Arial"/>
              <a:buNone/>
            </a:pPr>
            <a:endParaRPr dirty="0"/>
          </a:p>
        </p:txBody>
      </p:sp>
      <p:sp>
        <p:nvSpPr>
          <p:cNvPr id="168" name="Google Shape;168;p26"/>
          <p:cNvSpPr txBox="1"/>
          <p:nvPr/>
        </p:nvSpPr>
        <p:spPr>
          <a:xfrm>
            <a:off x="588147" y="1134550"/>
            <a:ext cx="2680500" cy="7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Purchase counts for product types found in Product Category 1</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72"/>
        <p:cNvGrpSpPr/>
        <p:nvPr/>
      </p:nvGrpSpPr>
      <p:grpSpPr>
        <a:xfrm>
          <a:off x="0" y="0"/>
          <a:ext cx="0" cy="0"/>
          <a:chOff x="0" y="0"/>
          <a:chExt cx="0" cy="0"/>
        </a:xfrm>
      </p:grpSpPr>
      <p:sp>
        <p:nvSpPr>
          <p:cNvPr id="116" name="Rectangle 115">
            <a:extLst>
              <a:ext uri="{FF2B5EF4-FFF2-40B4-BE49-F238E27FC236}">
                <a16:creationId xmlns:a16="http://schemas.microsoft.com/office/drawing/2014/main" id="{2A97F59D-628C-4053-B41F-489D0045F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8" name="Rectangle 117">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p27"/>
          <p:cNvSpPr txBox="1">
            <a:spLocks noGrp="1"/>
          </p:cNvSpPr>
          <p:nvPr>
            <p:ph type="title"/>
          </p:nvPr>
        </p:nvSpPr>
        <p:spPr>
          <a:xfrm>
            <a:off x="2522898" y="514350"/>
            <a:ext cx="5778873" cy="1114425"/>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4400"/>
              <a:t>  </a:t>
            </a:r>
          </a:p>
        </p:txBody>
      </p:sp>
      <p:sp>
        <p:nvSpPr>
          <p:cNvPr id="189" name="Rectangle 119">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
            <a:ext cx="2283308"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2" name="Rectangle 121">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1857"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 name="Google Shape;174;p27"/>
          <p:cNvSpPr txBox="1">
            <a:spLocks noGrp="1"/>
          </p:cNvSpPr>
          <p:nvPr>
            <p:ph type="body" idx="1"/>
          </p:nvPr>
        </p:nvSpPr>
        <p:spPr>
          <a:xfrm>
            <a:off x="2522898" y="927690"/>
            <a:ext cx="5778873" cy="3495454"/>
          </a:xfrm>
          <a:prstGeom prst="rect">
            <a:avLst/>
          </a:prstGeom>
        </p:spPr>
        <p:txBody>
          <a:bodyPr spcFirstLastPara="1" vert="horz" lIns="91440" tIns="45720" rIns="91440" bIns="45720" rtlCol="0" anchorCtr="0">
            <a:normAutofit fontScale="92500" lnSpcReduction="20000"/>
          </a:bodyPr>
          <a:lstStyle/>
          <a:p>
            <a:pPr marL="0" lvl="0" indent="-384048" defTabSz="914400">
              <a:spcBef>
                <a:spcPts val="0"/>
              </a:spcBef>
              <a:spcAft>
                <a:spcPts val="200"/>
              </a:spcAft>
              <a:buFont typeface="Franklin Gothic Book" panose="020B0503020102020204" pitchFamily="34" charset="0"/>
              <a:buNone/>
            </a:pPr>
            <a:endParaRPr lang="en-US" sz="1200" dirty="0"/>
          </a:p>
          <a:p>
            <a:pPr marL="0" lvl="0" indent="-384048" defTabSz="914400">
              <a:spcBef>
                <a:spcPts val="1600"/>
              </a:spcBef>
              <a:spcAft>
                <a:spcPts val="200"/>
              </a:spcAft>
              <a:buClr>
                <a:schemeClr val="dk1"/>
              </a:buClr>
              <a:buSzPts val="1100"/>
              <a:buFont typeface="Franklin Gothic Book" panose="020B0503020102020204" pitchFamily="34" charset="0"/>
              <a:buNone/>
            </a:pPr>
            <a:r>
              <a:rPr lang="en-US" sz="1800" b="1" dirty="0"/>
              <a:t>Q5: For each product category (1, 2, 3), which product is most popular?</a:t>
            </a:r>
          </a:p>
          <a:p>
            <a:pPr marL="0" lvl="0" indent="-384048" defTabSz="914400">
              <a:spcBef>
                <a:spcPts val="1600"/>
              </a:spcBef>
              <a:spcAft>
                <a:spcPts val="200"/>
              </a:spcAft>
              <a:buClr>
                <a:schemeClr val="dk1"/>
              </a:buClr>
              <a:buSzPts val="1100"/>
              <a:buFont typeface="Franklin Gothic Book" panose="020B0503020102020204" pitchFamily="34" charset="0"/>
              <a:buNone/>
            </a:pPr>
            <a:r>
              <a:rPr lang="en-US" sz="1800" dirty="0"/>
              <a:t>Product popularity is calculated as number of counts found per product. </a:t>
            </a:r>
          </a:p>
          <a:p>
            <a:pPr marL="0" lvl="0" indent="-384048" defTabSz="914400">
              <a:spcBef>
                <a:spcPts val="1600"/>
              </a:spcBef>
              <a:spcAft>
                <a:spcPts val="200"/>
              </a:spcAft>
              <a:buClr>
                <a:schemeClr val="dk1"/>
              </a:buClr>
              <a:buSzPts val="1100"/>
              <a:buFont typeface="Franklin Gothic Book" panose="020B0503020102020204" pitchFamily="34" charset="0"/>
              <a:buNone/>
            </a:pPr>
            <a:r>
              <a:rPr lang="en-US" sz="1800" dirty="0"/>
              <a:t>In product category 1, product 5 is the most popular and product 9 is the least popular. </a:t>
            </a:r>
          </a:p>
          <a:p>
            <a:pPr marL="0" lvl="0" indent="-384048" defTabSz="914400">
              <a:spcBef>
                <a:spcPts val="1600"/>
              </a:spcBef>
              <a:spcAft>
                <a:spcPts val="200"/>
              </a:spcAft>
              <a:buClr>
                <a:schemeClr val="dk1"/>
              </a:buClr>
              <a:buSzPts val="1100"/>
              <a:buFont typeface="Franklin Gothic Book" panose="020B0503020102020204" pitchFamily="34" charset="0"/>
              <a:buNone/>
            </a:pPr>
            <a:r>
              <a:rPr lang="en-US" sz="1800" dirty="0"/>
              <a:t>In product category 2, product 8 is the most popular and product 7 is the least popular. </a:t>
            </a:r>
          </a:p>
          <a:p>
            <a:pPr marL="0" lvl="0" indent="-384048" defTabSz="914400">
              <a:spcBef>
                <a:spcPts val="1600"/>
              </a:spcBef>
              <a:spcAft>
                <a:spcPts val="200"/>
              </a:spcAft>
              <a:buClr>
                <a:schemeClr val="dk1"/>
              </a:buClr>
              <a:buSzPts val="1100"/>
              <a:buFont typeface="Franklin Gothic Book" panose="020B0503020102020204" pitchFamily="34" charset="0"/>
              <a:buNone/>
            </a:pPr>
            <a:r>
              <a:rPr lang="en-US" sz="1800" dirty="0"/>
              <a:t>In product category 3, product 16 is the most popular and product 3 is the least popular. </a:t>
            </a:r>
          </a:p>
        </p:txBody>
      </p:sp>
      <p:sp>
        <p:nvSpPr>
          <p:cNvPr id="175" name="Google Shape;175;p27"/>
          <p:cNvSpPr txBox="1">
            <a:spLocks noGrp="1"/>
          </p:cNvSpPr>
          <p:nvPr>
            <p:ph type="sldNum" idx="12"/>
          </p:nvPr>
        </p:nvSpPr>
        <p:spPr>
          <a:xfrm>
            <a:off x="7478485" y="4840039"/>
            <a:ext cx="823286" cy="303461"/>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Clr>
                <a:srgbClr val="000000"/>
              </a:buClr>
              <a:buSzPts val="1100"/>
              <a:buFont typeface="Arial"/>
              <a:buNone/>
            </a:pPr>
            <a:fld id="{00000000-1234-1234-1234-123412341234}" type="slidenum">
              <a:rPr lang="en-US" kern="1200" baseline="0" dirty="0">
                <a:solidFill>
                  <a:schemeClr val="tx2"/>
                </a:solidFill>
                <a:latin typeface="+mn-lt"/>
                <a:ea typeface="+mn-ea"/>
                <a:cs typeface="+mn-cs"/>
              </a:rPr>
              <a:pPr lvl="0" indent="0">
                <a:lnSpc>
                  <a:spcPct val="90000"/>
                </a:lnSpc>
                <a:spcBef>
                  <a:spcPts val="0"/>
                </a:spcBef>
                <a:spcAft>
                  <a:spcPts val="600"/>
                </a:spcAft>
                <a:buClr>
                  <a:srgbClr val="000000"/>
                </a:buClr>
                <a:buSzPts val="1100"/>
                <a:buFont typeface="Arial"/>
                <a:buNone/>
              </a:pPr>
              <a:t>2</a:t>
            </a:fld>
            <a:endParaRPr lang="en-US" kern="1200" baseline="0" dirty="0">
              <a:solidFill>
                <a:schemeClr val="tx2"/>
              </a:solidFill>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79"/>
        <p:cNvGrpSpPr/>
        <p:nvPr/>
      </p:nvGrpSpPr>
      <p:grpSpPr>
        <a:xfrm>
          <a:off x="0" y="0"/>
          <a:ext cx="0" cy="0"/>
          <a:chOff x="0" y="0"/>
          <a:chExt cx="0" cy="0"/>
        </a:xfrm>
      </p:grpSpPr>
      <p:sp>
        <p:nvSpPr>
          <p:cNvPr id="123" name="Rectangle 122">
            <a:extLst>
              <a:ext uri="{FF2B5EF4-FFF2-40B4-BE49-F238E27FC236}">
                <a16:creationId xmlns:a16="http://schemas.microsoft.com/office/drawing/2014/main" id="{2A97F59D-628C-4053-B41F-489D0045F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5" name="Rectangle 124">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
            <a:ext cx="3977640" cy="51432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 name="Google Shape;180;p28"/>
          <p:cNvSpPr txBox="1">
            <a:spLocks noGrp="1"/>
          </p:cNvSpPr>
          <p:nvPr>
            <p:ph type="title"/>
          </p:nvPr>
        </p:nvSpPr>
        <p:spPr>
          <a:xfrm>
            <a:off x="480060" y="593677"/>
            <a:ext cx="3014130" cy="3946793"/>
          </a:xfrm>
          <a:prstGeom prst="rect">
            <a:avLst/>
          </a:prstGeom>
        </p:spPr>
        <p:txBody>
          <a:bodyPr spcFirstLastPara="1" vert="horz" lIns="91440" tIns="45720" rIns="91440" bIns="45720" rtlCol="0" anchor="ctr" anchorCtr="0">
            <a:normAutofit/>
          </a:bodyPr>
          <a:lstStyle/>
          <a:p>
            <a:pPr marL="0" lvl="0" indent="0" algn="r" defTabSz="914400">
              <a:spcBef>
                <a:spcPct val="0"/>
              </a:spcBef>
              <a:spcAft>
                <a:spcPts val="0"/>
              </a:spcAft>
            </a:pPr>
            <a:r>
              <a:rPr lang="en-US" sz="4100">
                <a:solidFill>
                  <a:schemeClr val="bg2"/>
                </a:solidFill>
              </a:rPr>
              <a:t>Limitations</a:t>
            </a:r>
          </a:p>
        </p:txBody>
      </p:sp>
      <p:sp>
        <p:nvSpPr>
          <p:cNvPr id="127" name="Rectangle 126">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7640" y="282"/>
            <a:ext cx="171450"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 name="Google Shape;181;p28"/>
          <p:cNvSpPr txBox="1">
            <a:spLocks noGrp="1"/>
          </p:cNvSpPr>
          <p:nvPr>
            <p:ph type="body" idx="1"/>
          </p:nvPr>
        </p:nvSpPr>
        <p:spPr>
          <a:xfrm>
            <a:off x="4632540" y="593677"/>
            <a:ext cx="3669231" cy="3946793"/>
          </a:xfrm>
          <a:prstGeom prst="rect">
            <a:avLst/>
          </a:prstGeom>
        </p:spPr>
        <p:txBody>
          <a:bodyPr spcFirstLastPara="1" vert="horz" lIns="91440" tIns="45720" rIns="91440" bIns="45720" rtlCol="0" anchor="ctr" anchorCtr="0">
            <a:normAutofit/>
          </a:bodyPr>
          <a:lstStyle/>
          <a:p>
            <a:pPr marL="0" lvl="0" indent="-384048" defTabSz="914400">
              <a:spcBef>
                <a:spcPts val="0"/>
              </a:spcBef>
              <a:spcAft>
                <a:spcPts val="200"/>
              </a:spcAft>
              <a:buFont typeface="Franklin Gothic Book" panose="020B0503020102020204" pitchFamily="34" charset="0"/>
              <a:buNone/>
            </a:pPr>
            <a:r>
              <a:rPr lang="en-US" sz="1300" dirty="0"/>
              <a:t>Purchase amount value based on gender is limited. </a:t>
            </a:r>
          </a:p>
          <a:p>
            <a:pPr marL="457200" lvl="0" indent="-384048" defTabSz="914400">
              <a:spcBef>
                <a:spcPts val="0"/>
              </a:spcBef>
              <a:spcAft>
                <a:spcPts val="200"/>
              </a:spcAft>
              <a:buSzPts val="1800"/>
              <a:buFont typeface="Franklin Gothic Book" panose="020B0503020102020204" pitchFamily="34" charset="0"/>
              <a:buChar char="●"/>
            </a:pPr>
            <a:r>
              <a:rPr lang="en-US" sz="1300" dirty="0"/>
              <a:t>The dataset has more observations of male purchase amounts, which may not be entirely indicative of shopping or purchase behavior on Black Friday. This can also be due to sampling bias. </a:t>
            </a:r>
          </a:p>
          <a:p>
            <a:pPr marL="457200" lvl="0" indent="-384048" defTabSz="914400">
              <a:spcBef>
                <a:spcPts val="0"/>
              </a:spcBef>
              <a:spcAft>
                <a:spcPts val="200"/>
              </a:spcAft>
              <a:buSzPts val="1800"/>
              <a:buFont typeface="Franklin Gothic Book" panose="020B0503020102020204" pitchFamily="34" charset="0"/>
              <a:buChar char="●"/>
            </a:pPr>
            <a:r>
              <a:rPr lang="en-US" sz="1300" dirty="0"/>
              <a:t>Further analysis needs to be done observing an equal group of male and female shopping behavior/ purchase amount. </a:t>
            </a:r>
          </a:p>
          <a:p>
            <a:pPr marL="0" lvl="0" indent="-384048" defTabSz="914400">
              <a:spcBef>
                <a:spcPts val="0"/>
              </a:spcBef>
              <a:spcAft>
                <a:spcPts val="200"/>
              </a:spcAft>
              <a:buFont typeface="Franklin Gothic Book" panose="020B0503020102020204" pitchFamily="34" charset="0"/>
              <a:buNone/>
            </a:pPr>
            <a:endParaRPr lang="en-US" sz="1300" dirty="0"/>
          </a:p>
          <a:p>
            <a:pPr marL="0" lvl="0" indent="-384048" defTabSz="914400">
              <a:spcBef>
                <a:spcPts val="0"/>
              </a:spcBef>
              <a:spcAft>
                <a:spcPts val="200"/>
              </a:spcAft>
              <a:buFont typeface="Franklin Gothic Book" panose="020B0503020102020204" pitchFamily="34" charset="0"/>
              <a:buNone/>
            </a:pPr>
            <a:r>
              <a:rPr lang="en-US" sz="1300" dirty="0"/>
              <a:t>Dataset does not have revenue explicitly stated.</a:t>
            </a:r>
          </a:p>
          <a:p>
            <a:pPr marL="457200" lvl="0" indent="-384048" defTabSz="914400">
              <a:spcBef>
                <a:spcPts val="0"/>
              </a:spcBef>
              <a:spcAft>
                <a:spcPts val="200"/>
              </a:spcAft>
              <a:buSzPts val="1800"/>
              <a:buFont typeface="Franklin Gothic Book" panose="020B0503020102020204" pitchFamily="34" charset="0"/>
              <a:buChar char="●"/>
            </a:pPr>
            <a:r>
              <a:rPr lang="en-US" sz="1300" dirty="0"/>
              <a:t>Provides unclear picture on product success and revenue generated </a:t>
            </a:r>
          </a:p>
          <a:p>
            <a:pPr marL="457200" lvl="0" indent="-384048" defTabSz="914400">
              <a:spcBef>
                <a:spcPts val="0"/>
              </a:spcBef>
              <a:spcAft>
                <a:spcPts val="200"/>
              </a:spcAft>
              <a:buSzPts val="1800"/>
              <a:buFont typeface="Franklin Gothic Book" panose="020B0503020102020204" pitchFamily="34" charset="0"/>
              <a:buChar char="●"/>
            </a:pPr>
            <a:r>
              <a:rPr lang="en-US" sz="1300" dirty="0"/>
              <a:t>No description of codes</a:t>
            </a:r>
          </a:p>
          <a:p>
            <a:pPr marL="457200" lvl="0" indent="-384048" defTabSz="914400">
              <a:spcBef>
                <a:spcPts val="0"/>
              </a:spcBef>
              <a:spcAft>
                <a:spcPts val="200"/>
              </a:spcAft>
              <a:buSzPts val="1800"/>
              <a:buFont typeface="Franklin Gothic Book" panose="020B0503020102020204" pitchFamily="34" charset="0"/>
              <a:buChar char="●"/>
            </a:pPr>
            <a:r>
              <a:rPr lang="en-US" sz="1300" dirty="0"/>
              <a:t>Creates limited definition of variables</a:t>
            </a:r>
          </a:p>
        </p:txBody>
      </p:sp>
      <p:sp>
        <p:nvSpPr>
          <p:cNvPr id="182" name="Google Shape;182;p28"/>
          <p:cNvSpPr txBox="1">
            <a:spLocks noGrp="1"/>
          </p:cNvSpPr>
          <p:nvPr>
            <p:ph type="sldNum" idx="12"/>
          </p:nvPr>
        </p:nvSpPr>
        <p:spPr>
          <a:xfrm>
            <a:off x="7104552" y="4840039"/>
            <a:ext cx="1197219" cy="303461"/>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Clr>
                <a:srgbClr val="000000"/>
              </a:buClr>
              <a:buSzPts val="1100"/>
              <a:buFont typeface="Arial"/>
              <a:buNone/>
            </a:pPr>
            <a:fld id="{00000000-1234-1234-1234-123412341234}" type="slidenum">
              <a:rPr lang="en-US" kern="1200" baseline="0" dirty="0">
                <a:solidFill>
                  <a:schemeClr val="tx2"/>
                </a:solidFill>
                <a:latin typeface="+mn-lt"/>
                <a:ea typeface="+mn-ea"/>
                <a:cs typeface="+mn-cs"/>
              </a:rPr>
              <a:pPr lvl="0" indent="0">
                <a:lnSpc>
                  <a:spcPct val="90000"/>
                </a:lnSpc>
                <a:spcBef>
                  <a:spcPts val="0"/>
                </a:spcBef>
                <a:spcAft>
                  <a:spcPts val="600"/>
                </a:spcAft>
                <a:buClr>
                  <a:srgbClr val="000000"/>
                </a:buClr>
                <a:buSzPts val="1100"/>
                <a:buFont typeface="Arial"/>
                <a:buNone/>
              </a:pPr>
              <a:t>3</a:t>
            </a:fld>
            <a:endParaRPr lang="en-US" kern="1200" baseline="0" dirty="0">
              <a:solidFill>
                <a:schemeClr val="tx2"/>
              </a:solidFill>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08852" y="39837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Background</a:t>
            </a:r>
            <a:endParaRPr dirty="0"/>
          </a:p>
        </p:txBody>
      </p:sp>
      <p:sp>
        <p:nvSpPr>
          <p:cNvPr id="63" name="Google Shape;63;p14"/>
          <p:cNvSpPr txBox="1">
            <a:spLocks noGrp="1"/>
          </p:cNvSpPr>
          <p:nvPr>
            <p:ph type="body" idx="1"/>
          </p:nvPr>
        </p:nvSpPr>
        <p:spPr>
          <a:xfrm>
            <a:off x="1043600" y="1311095"/>
            <a:ext cx="8099400" cy="200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Black Friday is known as a major shopping event occurring on the immediate Friday after the Thanksgiving Holiday in the U.S. Black Friday is typically characterized as an event for shopping centers and retail stores to hold massive sales on their store products. The project will take a dataset observing Black Friday sales and provide conclusions based on the analysis. </a:t>
            </a:r>
            <a:endParaRPr dirty="0"/>
          </a:p>
        </p:txBody>
      </p:sp>
      <p:sp>
        <p:nvSpPr>
          <p:cNvPr id="66" name="Google Shape;66;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pic>
        <p:nvPicPr>
          <p:cNvPr id="64" name="Google Shape;64;p14"/>
          <p:cNvPicPr preferRelativeResize="0"/>
          <p:nvPr/>
        </p:nvPicPr>
        <p:blipFill>
          <a:blip r:embed="rId3">
            <a:alphaModFix/>
          </a:blip>
          <a:stretch>
            <a:fillRect/>
          </a:stretch>
        </p:blipFill>
        <p:spPr>
          <a:xfrm>
            <a:off x="1135600" y="2740717"/>
            <a:ext cx="2884394" cy="1922500"/>
          </a:xfrm>
          <a:prstGeom prst="rect">
            <a:avLst/>
          </a:prstGeom>
          <a:noFill/>
          <a:ln>
            <a:noFill/>
          </a:ln>
        </p:spPr>
      </p:pic>
      <p:pic>
        <p:nvPicPr>
          <p:cNvPr id="65" name="Google Shape;65;p14"/>
          <p:cNvPicPr preferRelativeResize="0"/>
          <p:nvPr/>
        </p:nvPicPr>
        <p:blipFill>
          <a:blip r:embed="rId4">
            <a:alphaModFix/>
          </a:blip>
          <a:stretch>
            <a:fillRect/>
          </a:stretch>
        </p:blipFill>
        <p:spPr>
          <a:xfrm>
            <a:off x="5061873" y="2692968"/>
            <a:ext cx="3039248" cy="19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630325" y="37622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 Questions</a:t>
            </a:r>
            <a:endParaRPr dirty="0"/>
          </a:p>
        </p:txBody>
      </p:sp>
      <p:sp>
        <p:nvSpPr>
          <p:cNvPr id="72" name="Google Shape;72;p15"/>
          <p:cNvSpPr txBox="1">
            <a:spLocks noGrp="1"/>
          </p:cNvSpPr>
          <p:nvPr>
            <p:ph type="body" idx="1"/>
          </p:nvPr>
        </p:nvSpPr>
        <p:spPr>
          <a:xfrm>
            <a:off x="630325" y="1170917"/>
            <a:ext cx="5179800" cy="3492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t>Q1: Based on gender, which group shows the greatest value for purchase amount?</a:t>
            </a:r>
            <a:endParaRPr sz="1400" dirty="0"/>
          </a:p>
          <a:p>
            <a:pPr marL="0" lvl="0" indent="0" algn="l" rtl="0">
              <a:lnSpc>
                <a:spcPct val="100000"/>
              </a:lnSpc>
              <a:spcBef>
                <a:spcPts val="1600"/>
              </a:spcBef>
              <a:spcAft>
                <a:spcPts val="0"/>
              </a:spcAft>
              <a:buNone/>
            </a:pPr>
            <a:r>
              <a:rPr lang="en" sz="1400" dirty="0"/>
              <a:t>Q2: Which city category shows the greatest value for purchase amount?</a:t>
            </a:r>
            <a:endParaRPr sz="1400" dirty="0"/>
          </a:p>
          <a:p>
            <a:pPr marL="0" lvl="0" indent="0" algn="l" rtl="0">
              <a:lnSpc>
                <a:spcPct val="100000"/>
              </a:lnSpc>
              <a:spcBef>
                <a:spcPts val="1600"/>
              </a:spcBef>
              <a:spcAft>
                <a:spcPts val="0"/>
              </a:spcAft>
              <a:buNone/>
            </a:pPr>
            <a:r>
              <a:rPr lang="en" sz="1400" dirty="0"/>
              <a:t>Q3: Which occupation categories show the greatest value for purchase amount?</a:t>
            </a:r>
            <a:endParaRPr sz="1400" dirty="0"/>
          </a:p>
          <a:p>
            <a:pPr marL="0" lvl="0" indent="0" algn="l" rtl="0">
              <a:lnSpc>
                <a:spcPct val="100000"/>
              </a:lnSpc>
              <a:spcBef>
                <a:spcPts val="1600"/>
              </a:spcBef>
              <a:spcAft>
                <a:spcPts val="0"/>
              </a:spcAft>
              <a:buNone/>
            </a:pPr>
            <a:r>
              <a:rPr lang="en" sz="1400" dirty="0"/>
              <a:t>Q4: How does marital status show an effect on purchase amount? </a:t>
            </a:r>
            <a:endParaRPr sz="1400" dirty="0"/>
          </a:p>
          <a:p>
            <a:pPr marL="0" lvl="0" indent="0" algn="l" rtl="0">
              <a:lnSpc>
                <a:spcPct val="100000"/>
              </a:lnSpc>
              <a:spcBef>
                <a:spcPts val="1600"/>
              </a:spcBef>
              <a:spcAft>
                <a:spcPts val="0"/>
              </a:spcAft>
              <a:buClr>
                <a:schemeClr val="dk1"/>
              </a:buClr>
              <a:buSzPts val="1100"/>
              <a:buFont typeface="Arial"/>
              <a:buNone/>
            </a:pPr>
            <a:r>
              <a:rPr lang="en" sz="1400" dirty="0"/>
              <a:t>Q5: For each product category (1,2,3) which product is the most popular?</a:t>
            </a:r>
            <a:endParaRPr sz="1400" dirty="0"/>
          </a:p>
          <a:p>
            <a:pPr marL="0" lvl="0" indent="0" algn="l" rtl="0">
              <a:lnSpc>
                <a:spcPct val="100000"/>
              </a:lnSpc>
              <a:spcBef>
                <a:spcPts val="1600"/>
              </a:spcBef>
              <a:spcAft>
                <a:spcPts val="1600"/>
              </a:spcAft>
              <a:buNone/>
            </a:pPr>
            <a:endParaRPr sz="1400" dirty="0"/>
          </a:p>
        </p:txBody>
      </p:sp>
      <p:sp>
        <p:nvSpPr>
          <p:cNvPr id="76" name="Google Shape;76;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pic>
        <p:nvPicPr>
          <p:cNvPr id="73" name="Google Shape;73;p15"/>
          <p:cNvPicPr preferRelativeResize="0"/>
          <p:nvPr/>
        </p:nvPicPr>
        <p:blipFill>
          <a:blip r:embed="rId3">
            <a:alphaModFix/>
          </a:blip>
          <a:stretch>
            <a:fillRect/>
          </a:stretch>
        </p:blipFill>
        <p:spPr>
          <a:xfrm>
            <a:off x="5791525" y="1640925"/>
            <a:ext cx="1959875" cy="1889049"/>
          </a:xfrm>
          <a:prstGeom prst="rect">
            <a:avLst/>
          </a:prstGeom>
          <a:noFill/>
          <a:ln>
            <a:noFill/>
          </a:ln>
        </p:spPr>
      </p:pic>
      <p:pic>
        <p:nvPicPr>
          <p:cNvPr id="74" name="Google Shape;74;p15"/>
          <p:cNvPicPr preferRelativeResize="0"/>
          <p:nvPr/>
        </p:nvPicPr>
        <p:blipFill>
          <a:blip r:embed="rId4">
            <a:alphaModFix/>
          </a:blip>
          <a:stretch>
            <a:fillRect/>
          </a:stretch>
        </p:blipFill>
        <p:spPr>
          <a:xfrm>
            <a:off x="6469325" y="110075"/>
            <a:ext cx="2090749" cy="1395774"/>
          </a:xfrm>
          <a:prstGeom prst="rect">
            <a:avLst/>
          </a:prstGeom>
          <a:noFill/>
          <a:ln>
            <a:noFill/>
          </a:ln>
        </p:spPr>
      </p:pic>
      <p:pic>
        <p:nvPicPr>
          <p:cNvPr id="75" name="Google Shape;75;p15"/>
          <p:cNvPicPr preferRelativeResize="0"/>
          <p:nvPr/>
        </p:nvPicPr>
        <p:blipFill>
          <a:blip r:embed="rId5">
            <a:alphaModFix/>
          </a:blip>
          <a:stretch>
            <a:fillRect/>
          </a:stretch>
        </p:blipFill>
        <p:spPr>
          <a:xfrm>
            <a:off x="7109925" y="3529975"/>
            <a:ext cx="1876300" cy="1251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747635" y="41613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Methods</a:t>
            </a:r>
            <a:endParaRPr dirty="0"/>
          </a:p>
        </p:txBody>
      </p:sp>
      <p:sp>
        <p:nvSpPr>
          <p:cNvPr id="82" name="Google Shape;82;p16"/>
          <p:cNvSpPr txBox="1">
            <a:spLocks noGrp="1"/>
          </p:cNvSpPr>
          <p:nvPr>
            <p:ph type="body" idx="1"/>
          </p:nvPr>
        </p:nvSpPr>
        <p:spPr>
          <a:xfrm>
            <a:off x="747635" y="1152475"/>
            <a:ext cx="8520600" cy="3347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t>Data was sourced from https://</a:t>
            </a:r>
            <a:r>
              <a:rPr lang="en" sz="1400" dirty="0" err="1"/>
              <a:t>www.kaggle.com</a:t>
            </a:r>
            <a:r>
              <a:rPr lang="en" sz="1400" dirty="0"/>
              <a:t>/</a:t>
            </a:r>
            <a:r>
              <a:rPr lang="en" sz="1400" dirty="0" err="1"/>
              <a:t>mehdidag</a:t>
            </a:r>
            <a:r>
              <a:rPr lang="en" sz="1400" dirty="0"/>
              <a:t>/black-</a:t>
            </a:r>
            <a:r>
              <a:rPr lang="en" sz="1400" dirty="0" err="1"/>
              <a:t>friday</a:t>
            </a:r>
            <a:r>
              <a:rPr lang="en" sz="1400" dirty="0"/>
              <a:t>. </a:t>
            </a:r>
            <a:endParaRPr sz="1400" dirty="0"/>
          </a:p>
          <a:p>
            <a:pPr marL="457200" lvl="0" indent="-317500" algn="l" rtl="0">
              <a:lnSpc>
                <a:spcPct val="100000"/>
              </a:lnSpc>
              <a:spcBef>
                <a:spcPts val="0"/>
              </a:spcBef>
              <a:spcAft>
                <a:spcPts val="0"/>
              </a:spcAft>
              <a:buSzPts val="1400"/>
              <a:buChar char="●"/>
            </a:pPr>
            <a:r>
              <a:rPr lang="en" sz="1400" dirty="0"/>
              <a:t>The data set consists of 550,000 rows and 12 columns. </a:t>
            </a:r>
            <a:endParaRPr sz="1400" dirty="0"/>
          </a:p>
          <a:p>
            <a:pPr marL="0" lvl="0" indent="0" algn="l" rtl="0">
              <a:lnSpc>
                <a:spcPct val="100000"/>
              </a:lnSpc>
              <a:spcBef>
                <a:spcPts val="0"/>
              </a:spcBef>
              <a:spcAft>
                <a:spcPts val="0"/>
              </a:spcAft>
              <a:buNone/>
            </a:pPr>
            <a:r>
              <a:rPr lang="en" sz="1400" dirty="0"/>
              <a:t>Variables observed for the project were age, gender, marital status, city type, purchase amount, and product category (1,2,3). </a:t>
            </a:r>
            <a:endParaRPr sz="1400" dirty="0"/>
          </a:p>
          <a:p>
            <a:pPr marL="457200" lvl="0" indent="-317500" algn="l" rtl="0">
              <a:lnSpc>
                <a:spcPct val="100000"/>
              </a:lnSpc>
              <a:spcBef>
                <a:spcPts val="0"/>
              </a:spcBef>
              <a:spcAft>
                <a:spcPts val="0"/>
              </a:spcAft>
              <a:buSzPts val="1400"/>
              <a:buChar char="●"/>
            </a:pPr>
            <a:r>
              <a:rPr lang="en" sz="1400" dirty="0"/>
              <a:t>Age, gender, marital status, city type were analyzed as categorical data. </a:t>
            </a:r>
            <a:endParaRPr sz="1400" dirty="0"/>
          </a:p>
          <a:p>
            <a:pPr marL="457200" lvl="0" indent="-317500" algn="l" rtl="0">
              <a:lnSpc>
                <a:spcPct val="100000"/>
              </a:lnSpc>
              <a:spcBef>
                <a:spcPts val="0"/>
              </a:spcBef>
              <a:spcAft>
                <a:spcPts val="0"/>
              </a:spcAft>
              <a:buSzPts val="1400"/>
              <a:buChar char="●"/>
            </a:pPr>
            <a:r>
              <a:rPr lang="en" sz="1400" dirty="0"/>
              <a:t>Dummy variables were created for gender and age in order to analyze them as categorical data. </a:t>
            </a:r>
            <a:endParaRPr sz="1400" dirty="0"/>
          </a:p>
          <a:p>
            <a:pPr marL="457200" lvl="0" indent="-317500" algn="l" rtl="0">
              <a:lnSpc>
                <a:spcPct val="100000"/>
              </a:lnSpc>
              <a:spcBef>
                <a:spcPts val="0"/>
              </a:spcBef>
              <a:spcAft>
                <a:spcPts val="0"/>
              </a:spcAft>
              <a:buSzPts val="1400"/>
              <a:buChar char="●"/>
            </a:pPr>
            <a:r>
              <a:rPr lang="en" sz="1400" dirty="0"/>
              <a:t>Data observed in all Product Category columns were cleaned for any missing values within their respective analyses. </a:t>
            </a:r>
            <a:endParaRPr sz="1400" dirty="0"/>
          </a:p>
          <a:p>
            <a:pPr marL="457200" lvl="0" indent="-317500" algn="l" rtl="0">
              <a:lnSpc>
                <a:spcPct val="100000"/>
              </a:lnSpc>
              <a:spcBef>
                <a:spcPts val="0"/>
              </a:spcBef>
              <a:spcAft>
                <a:spcPts val="0"/>
              </a:spcAft>
              <a:buSzPts val="1400"/>
              <a:buChar char="●"/>
            </a:pPr>
            <a:r>
              <a:rPr lang="en" sz="1400" dirty="0"/>
              <a:t>Purchase amount was considered as discrete values. </a:t>
            </a:r>
            <a:endParaRPr sz="1400" dirty="0"/>
          </a:p>
          <a:p>
            <a:pPr marL="45720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en" sz="1400" dirty="0"/>
              <a:t>Data analysis was conducted using Pandas and </a:t>
            </a:r>
            <a:r>
              <a:rPr lang="en" sz="1400" dirty="0" err="1"/>
              <a:t>MatPlotlib</a:t>
            </a:r>
            <a:r>
              <a:rPr lang="en" sz="1400" dirty="0"/>
              <a:t>.</a:t>
            </a:r>
            <a:endParaRPr sz="1400" dirty="0"/>
          </a:p>
          <a:p>
            <a:pPr marL="457200" lvl="0" indent="-317500" algn="l" rtl="0">
              <a:lnSpc>
                <a:spcPct val="100000"/>
              </a:lnSpc>
              <a:spcBef>
                <a:spcPts val="0"/>
              </a:spcBef>
              <a:spcAft>
                <a:spcPts val="0"/>
              </a:spcAft>
              <a:buSzPts val="1400"/>
              <a:buChar char="●"/>
            </a:pPr>
            <a:r>
              <a:rPr lang="en" sz="1400" dirty="0"/>
              <a:t>Data was plotted and shown in results.  </a:t>
            </a:r>
            <a:endParaRPr sz="1400" dirty="0"/>
          </a:p>
          <a:p>
            <a:pPr marL="457200" lvl="0" indent="-317500" algn="l" rtl="0">
              <a:spcBef>
                <a:spcPts val="0"/>
              </a:spcBef>
              <a:spcAft>
                <a:spcPts val="0"/>
              </a:spcAft>
              <a:buSzPts val="1400"/>
              <a:buChar char="●"/>
            </a:pPr>
            <a:r>
              <a:rPr lang="en" sz="1400" dirty="0"/>
              <a:t>Statistical analysis on the dataset can be viewed here: https://</a:t>
            </a:r>
            <a:r>
              <a:rPr lang="en" sz="1400" dirty="0" err="1"/>
              <a:t>github.com</a:t>
            </a:r>
            <a:r>
              <a:rPr lang="en" sz="1400" dirty="0"/>
              <a:t>/</a:t>
            </a:r>
            <a:r>
              <a:rPr lang="en" sz="1400" dirty="0" err="1"/>
              <a:t>loveleenb</a:t>
            </a:r>
            <a:r>
              <a:rPr lang="en" sz="1400" dirty="0"/>
              <a:t>/</a:t>
            </a:r>
            <a:r>
              <a:rPr lang="en" sz="1400" dirty="0" err="1"/>
              <a:t>analysis_project</a:t>
            </a:r>
            <a:r>
              <a:rPr lang="en" sz="1400" dirty="0"/>
              <a:t>/blob/master/</a:t>
            </a:r>
            <a:r>
              <a:rPr lang="en" sz="1400" dirty="0" err="1"/>
              <a:t>Black_Friday_Analysis.ipynb</a:t>
            </a:r>
            <a:endParaRPr sz="1400" dirty="0"/>
          </a:p>
        </p:txBody>
      </p:sp>
      <p:sp>
        <p:nvSpPr>
          <p:cNvPr id="83" name="Google Shape;8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659150" y="30293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Analysis based on Age Groups and Gender</a:t>
            </a:r>
            <a:endParaRPr dirty="0"/>
          </a:p>
          <a:p>
            <a:pPr marL="0" lvl="0" indent="0" algn="l" rtl="0">
              <a:spcBef>
                <a:spcPts val="0"/>
              </a:spcBef>
              <a:spcAft>
                <a:spcPts val="0"/>
              </a:spcAft>
              <a:buNone/>
            </a:pPr>
            <a:endParaRPr dirty="0"/>
          </a:p>
        </p:txBody>
      </p:sp>
      <p:sp>
        <p:nvSpPr>
          <p:cNvPr id="89" name="Google Shape;89;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graphicFrame>
        <p:nvGraphicFramePr>
          <p:cNvPr id="90" name="Google Shape;90;p17"/>
          <p:cNvGraphicFramePr/>
          <p:nvPr/>
        </p:nvGraphicFramePr>
        <p:xfrm>
          <a:off x="715300" y="1763375"/>
          <a:ext cx="3420200" cy="3108720"/>
        </p:xfrm>
        <a:graphic>
          <a:graphicData uri="http://schemas.openxmlformats.org/drawingml/2006/table">
            <a:tbl>
              <a:tblPr>
                <a:noFill/>
                <a:tableStyleId>{269A22CA-3B9D-4D2F-A2C0-16952F8D80C2}</a:tableStyleId>
              </a:tblPr>
              <a:tblGrid>
                <a:gridCol w="1710100">
                  <a:extLst>
                    <a:ext uri="{9D8B030D-6E8A-4147-A177-3AD203B41FA5}">
                      <a16:colId xmlns:a16="http://schemas.microsoft.com/office/drawing/2014/main" val="20000"/>
                    </a:ext>
                  </a:extLst>
                </a:gridCol>
                <a:gridCol w="1710100">
                  <a:extLst>
                    <a:ext uri="{9D8B030D-6E8A-4147-A177-3AD203B41FA5}">
                      <a16:colId xmlns:a16="http://schemas.microsoft.com/office/drawing/2014/main" val="20001"/>
                    </a:ext>
                  </a:extLst>
                </a:gridCol>
              </a:tblGrid>
              <a:tr h="387425">
                <a:tc>
                  <a:txBody>
                    <a:bodyPr/>
                    <a:lstStyle/>
                    <a:p>
                      <a:pPr marL="0" lvl="0" indent="0" algn="l" rtl="0">
                        <a:spcBef>
                          <a:spcPts val="0"/>
                        </a:spcBef>
                        <a:spcAft>
                          <a:spcPts val="0"/>
                        </a:spcAft>
                        <a:buNone/>
                      </a:pPr>
                      <a:r>
                        <a:rPr lang="en"/>
                        <a:t>Age</a:t>
                      </a:r>
                      <a:endParaRPr/>
                    </a:p>
                  </a:txBody>
                  <a:tcPr marL="91425" marR="91425" marT="91425" marB="91425"/>
                </a:tc>
                <a:tc>
                  <a:txBody>
                    <a:bodyPr/>
                    <a:lstStyle/>
                    <a:p>
                      <a:pPr marL="0" lvl="0" indent="0" algn="l" rtl="0">
                        <a:spcBef>
                          <a:spcPts val="0"/>
                        </a:spcBef>
                        <a:spcAft>
                          <a:spcPts val="0"/>
                        </a:spcAft>
                        <a:buNone/>
                      </a:pPr>
                      <a:r>
                        <a:rPr lang="en"/>
                        <a:t>Purchase Amount</a:t>
                      </a:r>
                      <a:endParaRPr/>
                    </a:p>
                  </a:txBody>
                  <a:tcPr marL="91425" marR="91425" marT="91425" marB="91425"/>
                </a:tc>
                <a:extLst>
                  <a:ext uri="{0D108BD9-81ED-4DB2-BD59-A6C34878D82A}">
                    <a16:rowId xmlns:a16="http://schemas.microsoft.com/office/drawing/2014/main" val="10000"/>
                  </a:ext>
                </a:extLst>
              </a:tr>
              <a:tr h="375000">
                <a:tc>
                  <a:txBody>
                    <a:bodyPr/>
                    <a:lstStyle/>
                    <a:p>
                      <a:pPr marL="0" lvl="0" indent="0" algn="l" rtl="0">
                        <a:spcBef>
                          <a:spcPts val="0"/>
                        </a:spcBef>
                        <a:spcAft>
                          <a:spcPts val="0"/>
                        </a:spcAft>
                        <a:buNone/>
                      </a:pPr>
                      <a:r>
                        <a:rPr lang="en"/>
                        <a:t>0-17</a:t>
                      </a:r>
                      <a:endParaRPr/>
                    </a:p>
                  </a:txBody>
                  <a:tcPr marL="91425" marR="91425" marT="91425" marB="91425"/>
                </a:tc>
                <a:tc>
                  <a:txBody>
                    <a:bodyPr/>
                    <a:lstStyle/>
                    <a:p>
                      <a:pPr marL="0" lvl="0" indent="0" algn="l" rtl="0">
                        <a:spcBef>
                          <a:spcPts val="0"/>
                        </a:spcBef>
                        <a:spcAft>
                          <a:spcPts val="0"/>
                        </a:spcAft>
                        <a:buNone/>
                      </a:pPr>
                      <a:r>
                        <a:rPr lang="en"/>
                        <a:t>90,832,391</a:t>
                      </a:r>
                      <a:endParaRPr/>
                    </a:p>
                  </a:txBody>
                  <a:tcPr marL="91425" marR="91425" marT="91425" marB="91425"/>
                </a:tc>
                <a:extLst>
                  <a:ext uri="{0D108BD9-81ED-4DB2-BD59-A6C34878D82A}">
                    <a16:rowId xmlns:a16="http://schemas.microsoft.com/office/drawing/2014/main" val="10001"/>
                  </a:ext>
                </a:extLst>
              </a:tr>
              <a:tr h="375000">
                <a:tc>
                  <a:txBody>
                    <a:bodyPr/>
                    <a:lstStyle/>
                    <a:p>
                      <a:pPr marL="0" lvl="0" indent="0" algn="l" rtl="0">
                        <a:spcBef>
                          <a:spcPts val="0"/>
                        </a:spcBef>
                        <a:spcAft>
                          <a:spcPts val="0"/>
                        </a:spcAft>
                        <a:buNone/>
                      </a:pPr>
                      <a:r>
                        <a:rPr lang="en"/>
                        <a:t>18-25</a:t>
                      </a:r>
                      <a:endParaRPr/>
                    </a:p>
                  </a:txBody>
                  <a:tcPr marL="91425" marR="91425" marT="91425" marB="91425"/>
                </a:tc>
                <a:tc>
                  <a:txBody>
                    <a:bodyPr/>
                    <a:lstStyle/>
                    <a:p>
                      <a:pPr marL="0" lvl="0" indent="0" algn="l" rtl="0">
                        <a:spcBef>
                          <a:spcPts val="0"/>
                        </a:spcBef>
                        <a:spcAft>
                          <a:spcPts val="0"/>
                        </a:spcAft>
                        <a:buNone/>
                      </a:pPr>
                      <a:r>
                        <a:rPr lang="en"/>
                        <a:t>699,459,830</a:t>
                      </a:r>
                      <a:endParaRPr/>
                    </a:p>
                  </a:txBody>
                  <a:tcPr marL="91425" marR="91425" marT="91425" marB="91425"/>
                </a:tc>
                <a:extLst>
                  <a:ext uri="{0D108BD9-81ED-4DB2-BD59-A6C34878D82A}">
                    <a16:rowId xmlns:a16="http://schemas.microsoft.com/office/drawing/2014/main" val="10002"/>
                  </a:ext>
                </a:extLst>
              </a:tr>
              <a:tr h="375000">
                <a:tc>
                  <a:txBody>
                    <a:bodyPr/>
                    <a:lstStyle/>
                    <a:p>
                      <a:pPr marL="0" lvl="0" indent="0" algn="l" rtl="0">
                        <a:spcBef>
                          <a:spcPts val="0"/>
                        </a:spcBef>
                        <a:spcAft>
                          <a:spcPts val="0"/>
                        </a:spcAft>
                        <a:buNone/>
                      </a:pPr>
                      <a:r>
                        <a:rPr lang="en"/>
                        <a:t>26-35</a:t>
                      </a:r>
                      <a:endParaRPr/>
                    </a:p>
                  </a:txBody>
                  <a:tcPr marL="91425" marR="91425" marT="91425" marB="91425"/>
                </a:tc>
                <a:tc>
                  <a:txBody>
                    <a:bodyPr/>
                    <a:lstStyle/>
                    <a:p>
                      <a:pPr marL="0" lvl="0" indent="0" algn="l" rtl="0">
                        <a:spcBef>
                          <a:spcPts val="0"/>
                        </a:spcBef>
                        <a:spcAft>
                          <a:spcPts val="0"/>
                        </a:spcAft>
                        <a:buNone/>
                      </a:pPr>
                      <a:r>
                        <a:rPr lang="en"/>
                        <a:t>1,565,891,426</a:t>
                      </a:r>
                      <a:endParaRPr/>
                    </a:p>
                  </a:txBody>
                  <a:tcPr marL="91425" marR="91425" marT="91425" marB="91425"/>
                </a:tc>
                <a:extLst>
                  <a:ext uri="{0D108BD9-81ED-4DB2-BD59-A6C34878D82A}">
                    <a16:rowId xmlns:a16="http://schemas.microsoft.com/office/drawing/2014/main" val="10003"/>
                  </a:ext>
                </a:extLst>
              </a:tr>
              <a:tr h="375000">
                <a:tc>
                  <a:txBody>
                    <a:bodyPr/>
                    <a:lstStyle/>
                    <a:p>
                      <a:pPr marL="0" lvl="0" indent="0" algn="l" rtl="0">
                        <a:spcBef>
                          <a:spcPts val="0"/>
                        </a:spcBef>
                        <a:spcAft>
                          <a:spcPts val="0"/>
                        </a:spcAft>
                        <a:buNone/>
                      </a:pPr>
                      <a:r>
                        <a:rPr lang="en"/>
                        <a:t>36-45</a:t>
                      </a:r>
                      <a:endParaRPr/>
                    </a:p>
                  </a:txBody>
                  <a:tcPr marL="91425" marR="91425" marT="91425" marB="91425"/>
                </a:tc>
                <a:tc>
                  <a:txBody>
                    <a:bodyPr/>
                    <a:lstStyle/>
                    <a:p>
                      <a:pPr marL="0" lvl="0" indent="0" algn="l" rtl="0">
                        <a:spcBef>
                          <a:spcPts val="0"/>
                        </a:spcBef>
                        <a:spcAft>
                          <a:spcPts val="0"/>
                        </a:spcAft>
                        <a:buNone/>
                      </a:pPr>
                      <a:r>
                        <a:rPr lang="en"/>
                        <a:t>771,639,085</a:t>
                      </a:r>
                      <a:endParaRPr/>
                    </a:p>
                  </a:txBody>
                  <a:tcPr marL="91425" marR="91425" marT="91425" marB="91425"/>
                </a:tc>
                <a:extLst>
                  <a:ext uri="{0D108BD9-81ED-4DB2-BD59-A6C34878D82A}">
                    <a16:rowId xmlns:a16="http://schemas.microsoft.com/office/drawing/2014/main" val="10004"/>
                  </a:ext>
                </a:extLst>
              </a:tr>
              <a:tr h="375000">
                <a:tc>
                  <a:txBody>
                    <a:bodyPr/>
                    <a:lstStyle/>
                    <a:p>
                      <a:pPr marL="0" lvl="0" indent="0" algn="l" rtl="0">
                        <a:spcBef>
                          <a:spcPts val="0"/>
                        </a:spcBef>
                        <a:spcAft>
                          <a:spcPts val="0"/>
                        </a:spcAft>
                        <a:buNone/>
                      </a:pPr>
                      <a:r>
                        <a:rPr lang="en"/>
                        <a:t>46-50</a:t>
                      </a:r>
                      <a:endParaRPr/>
                    </a:p>
                  </a:txBody>
                  <a:tcPr marL="91425" marR="91425" marT="91425" marB="91425"/>
                </a:tc>
                <a:tc>
                  <a:txBody>
                    <a:bodyPr/>
                    <a:lstStyle/>
                    <a:p>
                      <a:pPr marL="0" lvl="0" indent="0" algn="l" rtl="0">
                        <a:spcBef>
                          <a:spcPts val="0"/>
                        </a:spcBef>
                        <a:spcAft>
                          <a:spcPts val="0"/>
                        </a:spcAft>
                        <a:buNone/>
                      </a:pPr>
                      <a:r>
                        <a:rPr lang="en"/>
                        <a:t>298,621,230</a:t>
                      </a:r>
                      <a:endParaRPr/>
                    </a:p>
                  </a:txBody>
                  <a:tcPr marL="91425" marR="91425" marT="91425" marB="91425"/>
                </a:tc>
                <a:extLst>
                  <a:ext uri="{0D108BD9-81ED-4DB2-BD59-A6C34878D82A}">
                    <a16:rowId xmlns:a16="http://schemas.microsoft.com/office/drawing/2014/main" val="10005"/>
                  </a:ext>
                </a:extLst>
              </a:tr>
              <a:tr h="375000">
                <a:tc>
                  <a:txBody>
                    <a:bodyPr/>
                    <a:lstStyle/>
                    <a:p>
                      <a:pPr marL="0" lvl="0" indent="0" algn="l" rtl="0">
                        <a:spcBef>
                          <a:spcPts val="0"/>
                        </a:spcBef>
                        <a:spcAft>
                          <a:spcPts val="0"/>
                        </a:spcAft>
                        <a:buNone/>
                      </a:pPr>
                      <a:r>
                        <a:rPr lang="en"/>
                        <a:t>51-55</a:t>
                      </a:r>
                      <a:endParaRPr/>
                    </a:p>
                  </a:txBody>
                  <a:tcPr marL="91425" marR="91425" marT="91425" marB="91425"/>
                </a:tc>
                <a:tc>
                  <a:txBody>
                    <a:bodyPr/>
                    <a:lstStyle/>
                    <a:p>
                      <a:pPr marL="0" lvl="0" indent="0" algn="l" rtl="0">
                        <a:spcBef>
                          <a:spcPts val="0"/>
                        </a:spcBef>
                        <a:spcAft>
                          <a:spcPts val="0"/>
                        </a:spcAft>
                        <a:buNone/>
                      </a:pPr>
                      <a:r>
                        <a:rPr lang="en"/>
                        <a:t>273,935,949</a:t>
                      </a:r>
                      <a:endParaRPr/>
                    </a:p>
                  </a:txBody>
                  <a:tcPr marL="91425" marR="91425" marT="91425" marB="91425"/>
                </a:tc>
                <a:extLst>
                  <a:ext uri="{0D108BD9-81ED-4DB2-BD59-A6C34878D82A}">
                    <a16:rowId xmlns:a16="http://schemas.microsoft.com/office/drawing/2014/main" val="10006"/>
                  </a:ext>
                </a:extLst>
              </a:tr>
              <a:tr h="375000">
                <a:tc>
                  <a:txBody>
                    <a:bodyPr/>
                    <a:lstStyle/>
                    <a:p>
                      <a:pPr marL="0" lvl="0" indent="0" algn="l" rtl="0">
                        <a:spcBef>
                          <a:spcPts val="0"/>
                        </a:spcBef>
                        <a:spcAft>
                          <a:spcPts val="0"/>
                        </a:spcAft>
                        <a:buNone/>
                      </a:pPr>
                      <a:r>
                        <a:rPr lang="en"/>
                        <a:t>55+</a:t>
                      </a:r>
                      <a:endParaRPr/>
                    </a:p>
                  </a:txBody>
                  <a:tcPr marL="91425" marR="91425" marT="91425" marB="91425"/>
                </a:tc>
                <a:tc>
                  <a:txBody>
                    <a:bodyPr/>
                    <a:lstStyle/>
                    <a:p>
                      <a:pPr marL="0" lvl="0" indent="0" algn="l" rtl="0">
                        <a:spcBef>
                          <a:spcPts val="0"/>
                        </a:spcBef>
                        <a:spcAft>
                          <a:spcPts val="0"/>
                        </a:spcAft>
                        <a:buNone/>
                      </a:pPr>
                      <a:r>
                        <a:rPr lang="en"/>
                        <a:t>152,664,446</a:t>
                      </a:r>
                      <a:endParaRPr/>
                    </a:p>
                  </a:txBody>
                  <a:tcPr marL="91425" marR="91425" marT="91425" marB="91425"/>
                </a:tc>
                <a:extLst>
                  <a:ext uri="{0D108BD9-81ED-4DB2-BD59-A6C34878D82A}">
                    <a16:rowId xmlns:a16="http://schemas.microsoft.com/office/drawing/2014/main" val="10007"/>
                  </a:ext>
                </a:extLst>
              </a:tr>
            </a:tbl>
          </a:graphicData>
        </a:graphic>
      </p:graphicFrame>
      <p:graphicFrame>
        <p:nvGraphicFramePr>
          <p:cNvPr id="91" name="Google Shape;91;p17"/>
          <p:cNvGraphicFramePr/>
          <p:nvPr/>
        </p:nvGraphicFramePr>
        <p:xfrm>
          <a:off x="5052250" y="1763375"/>
          <a:ext cx="3420200" cy="3108720"/>
        </p:xfrm>
        <a:graphic>
          <a:graphicData uri="http://schemas.openxmlformats.org/drawingml/2006/table">
            <a:tbl>
              <a:tblPr>
                <a:noFill/>
                <a:tableStyleId>{269A22CA-3B9D-4D2F-A2C0-16952F8D80C2}</a:tableStyleId>
              </a:tblPr>
              <a:tblGrid>
                <a:gridCol w="1710100">
                  <a:extLst>
                    <a:ext uri="{9D8B030D-6E8A-4147-A177-3AD203B41FA5}">
                      <a16:colId xmlns:a16="http://schemas.microsoft.com/office/drawing/2014/main" val="20000"/>
                    </a:ext>
                  </a:extLst>
                </a:gridCol>
                <a:gridCol w="1710100">
                  <a:extLst>
                    <a:ext uri="{9D8B030D-6E8A-4147-A177-3AD203B41FA5}">
                      <a16:colId xmlns:a16="http://schemas.microsoft.com/office/drawing/2014/main" val="20001"/>
                    </a:ext>
                  </a:extLst>
                </a:gridCol>
              </a:tblGrid>
              <a:tr h="387425">
                <a:tc>
                  <a:txBody>
                    <a:bodyPr/>
                    <a:lstStyle/>
                    <a:p>
                      <a:pPr marL="0" lvl="0" indent="0" algn="l" rtl="0">
                        <a:spcBef>
                          <a:spcPts val="0"/>
                        </a:spcBef>
                        <a:spcAft>
                          <a:spcPts val="0"/>
                        </a:spcAft>
                        <a:buNone/>
                      </a:pPr>
                      <a:r>
                        <a:rPr lang="en"/>
                        <a:t>Age</a:t>
                      </a:r>
                      <a:endParaRPr/>
                    </a:p>
                  </a:txBody>
                  <a:tcPr marL="91425" marR="91425" marT="91425" marB="91425"/>
                </a:tc>
                <a:tc>
                  <a:txBody>
                    <a:bodyPr/>
                    <a:lstStyle/>
                    <a:p>
                      <a:pPr marL="0" lvl="0" indent="0" algn="l" rtl="0">
                        <a:spcBef>
                          <a:spcPts val="0"/>
                        </a:spcBef>
                        <a:spcAft>
                          <a:spcPts val="0"/>
                        </a:spcAft>
                        <a:buNone/>
                      </a:pPr>
                      <a:r>
                        <a:rPr lang="en"/>
                        <a:t>Purchase Amount</a:t>
                      </a:r>
                      <a:endParaRPr/>
                    </a:p>
                  </a:txBody>
                  <a:tcPr marL="91425" marR="91425" marT="91425" marB="91425"/>
                </a:tc>
                <a:extLst>
                  <a:ext uri="{0D108BD9-81ED-4DB2-BD59-A6C34878D82A}">
                    <a16:rowId xmlns:a16="http://schemas.microsoft.com/office/drawing/2014/main" val="10000"/>
                  </a:ext>
                </a:extLst>
              </a:tr>
              <a:tr h="375000">
                <a:tc>
                  <a:txBody>
                    <a:bodyPr/>
                    <a:lstStyle/>
                    <a:p>
                      <a:pPr marL="0" lvl="0" indent="0" algn="l" rtl="0">
                        <a:spcBef>
                          <a:spcPts val="0"/>
                        </a:spcBef>
                        <a:spcAft>
                          <a:spcPts val="0"/>
                        </a:spcAft>
                        <a:buNone/>
                      </a:pPr>
                      <a:r>
                        <a:rPr lang="en"/>
                        <a:t>0-17</a:t>
                      </a:r>
                      <a:endParaRPr/>
                    </a:p>
                  </a:txBody>
                  <a:tcPr marL="91425" marR="91425" marT="91425" marB="91425"/>
                </a:tc>
                <a:tc>
                  <a:txBody>
                    <a:bodyPr/>
                    <a:lstStyle/>
                    <a:p>
                      <a:pPr marL="0" lvl="0" indent="0" algn="l" rtl="0">
                        <a:spcBef>
                          <a:spcPts val="0"/>
                        </a:spcBef>
                        <a:spcAft>
                          <a:spcPts val="0"/>
                        </a:spcAft>
                        <a:buNone/>
                      </a:pPr>
                      <a:r>
                        <a:rPr lang="en"/>
                        <a:t>41,826,615</a:t>
                      </a:r>
                      <a:endParaRPr/>
                    </a:p>
                  </a:txBody>
                  <a:tcPr marL="91425" marR="91425" marT="91425" marB="91425"/>
                </a:tc>
                <a:extLst>
                  <a:ext uri="{0D108BD9-81ED-4DB2-BD59-A6C34878D82A}">
                    <a16:rowId xmlns:a16="http://schemas.microsoft.com/office/drawing/2014/main" val="10001"/>
                  </a:ext>
                </a:extLst>
              </a:tr>
              <a:tr h="375000">
                <a:tc>
                  <a:txBody>
                    <a:bodyPr/>
                    <a:lstStyle/>
                    <a:p>
                      <a:pPr marL="0" lvl="0" indent="0" algn="l" rtl="0">
                        <a:spcBef>
                          <a:spcPts val="0"/>
                        </a:spcBef>
                        <a:spcAft>
                          <a:spcPts val="0"/>
                        </a:spcAft>
                        <a:buNone/>
                      </a:pPr>
                      <a:r>
                        <a:rPr lang="en" dirty="0"/>
                        <a:t>18-25</a:t>
                      </a:r>
                      <a:endParaRPr dirty="0"/>
                    </a:p>
                  </a:txBody>
                  <a:tcPr marL="91425" marR="91425" marT="91425" marB="91425"/>
                </a:tc>
                <a:tc>
                  <a:txBody>
                    <a:bodyPr/>
                    <a:lstStyle/>
                    <a:p>
                      <a:pPr marL="0" lvl="0" indent="0" algn="l" rtl="0">
                        <a:spcBef>
                          <a:spcPts val="0"/>
                        </a:spcBef>
                        <a:spcAft>
                          <a:spcPts val="0"/>
                        </a:spcAft>
                        <a:buNone/>
                      </a:pPr>
                      <a:r>
                        <a:rPr lang="en"/>
                        <a:t>202,209,450</a:t>
                      </a:r>
                      <a:endParaRPr/>
                    </a:p>
                  </a:txBody>
                  <a:tcPr marL="91425" marR="91425" marT="91425" marB="91425"/>
                </a:tc>
                <a:extLst>
                  <a:ext uri="{0D108BD9-81ED-4DB2-BD59-A6C34878D82A}">
                    <a16:rowId xmlns:a16="http://schemas.microsoft.com/office/drawing/2014/main" val="10002"/>
                  </a:ext>
                </a:extLst>
              </a:tr>
              <a:tr h="375000">
                <a:tc>
                  <a:txBody>
                    <a:bodyPr/>
                    <a:lstStyle/>
                    <a:p>
                      <a:pPr marL="0" lvl="0" indent="0" algn="l" rtl="0">
                        <a:spcBef>
                          <a:spcPts val="0"/>
                        </a:spcBef>
                        <a:spcAft>
                          <a:spcPts val="0"/>
                        </a:spcAft>
                        <a:buNone/>
                      </a:pPr>
                      <a:r>
                        <a:rPr lang="en"/>
                        <a:t>26-35</a:t>
                      </a:r>
                      <a:endParaRPr/>
                    </a:p>
                  </a:txBody>
                  <a:tcPr marL="91425" marR="91425" marT="91425" marB="91425"/>
                </a:tc>
                <a:tc>
                  <a:txBody>
                    <a:bodyPr/>
                    <a:lstStyle/>
                    <a:p>
                      <a:pPr marL="0" lvl="0" indent="0" algn="l" rtl="0">
                        <a:spcBef>
                          <a:spcPts val="0"/>
                        </a:spcBef>
                        <a:spcAft>
                          <a:spcPts val="0"/>
                        </a:spcAft>
                        <a:buNone/>
                      </a:pPr>
                      <a:r>
                        <a:rPr lang="en"/>
                        <a:t>433,857,680</a:t>
                      </a:r>
                      <a:endParaRPr/>
                    </a:p>
                  </a:txBody>
                  <a:tcPr marL="91425" marR="91425" marT="91425" marB="91425"/>
                </a:tc>
                <a:extLst>
                  <a:ext uri="{0D108BD9-81ED-4DB2-BD59-A6C34878D82A}">
                    <a16:rowId xmlns:a16="http://schemas.microsoft.com/office/drawing/2014/main" val="10003"/>
                  </a:ext>
                </a:extLst>
              </a:tr>
              <a:tr h="375000">
                <a:tc>
                  <a:txBody>
                    <a:bodyPr/>
                    <a:lstStyle/>
                    <a:p>
                      <a:pPr marL="0" lvl="0" indent="0" algn="l" rtl="0">
                        <a:spcBef>
                          <a:spcPts val="0"/>
                        </a:spcBef>
                        <a:spcAft>
                          <a:spcPts val="0"/>
                        </a:spcAft>
                        <a:buNone/>
                      </a:pPr>
                      <a:r>
                        <a:rPr lang="en"/>
                        <a:t>36-45</a:t>
                      </a:r>
                      <a:endParaRPr/>
                    </a:p>
                  </a:txBody>
                  <a:tcPr marL="91425" marR="91425" marT="91425" marB="91425"/>
                </a:tc>
                <a:tc>
                  <a:txBody>
                    <a:bodyPr/>
                    <a:lstStyle/>
                    <a:p>
                      <a:pPr marL="0" lvl="0" indent="0" algn="l" rtl="0">
                        <a:spcBef>
                          <a:spcPts val="0"/>
                        </a:spcBef>
                        <a:spcAft>
                          <a:spcPts val="0"/>
                        </a:spcAft>
                        <a:buNone/>
                      </a:pPr>
                      <a:r>
                        <a:rPr lang="en"/>
                        <a:t>239,010,480</a:t>
                      </a:r>
                      <a:endParaRPr/>
                    </a:p>
                  </a:txBody>
                  <a:tcPr marL="91425" marR="91425" marT="91425" marB="91425"/>
                </a:tc>
                <a:extLst>
                  <a:ext uri="{0D108BD9-81ED-4DB2-BD59-A6C34878D82A}">
                    <a16:rowId xmlns:a16="http://schemas.microsoft.com/office/drawing/2014/main" val="10004"/>
                  </a:ext>
                </a:extLst>
              </a:tr>
              <a:tr h="375000">
                <a:tc>
                  <a:txBody>
                    <a:bodyPr/>
                    <a:lstStyle/>
                    <a:p>
                      <a:pPr marL="0" lvl="0" indent="0" algn="l" rtl="0">
                        <a:spcBef>
                          <a:spcPts val="0"/>
                        </a:spcBef>
                        <a:spcAft>
                          <a:spcPts val="0"/>
                        </a:spcAft>
                        <a:buNone/>
                      </a:pPr>
                      <a:r>
                        <a:rPr lang="en"/>
                        <a:t>46-50</a:t>
                      </a:r>
                      <a:endParaRPr/>
                    </a:p>
                  </a:txBody>
                  <a:tcPr marL="91425" marR="91425" marT="91425" marB="91425"/>
                </a:tc>
                <a:tc>
                  <a:txBody>
                    <a:bodyPr/>
                    <a:lstStyle/>
                    <a:p>
                      <a:pPr marL="0" lvl="0" indent="0" algn="l" rtl="0">
                        <a:spcBef>
                          <a:spcPts val="0"/>
                        </a:spcBef>
                        <a:spcAft>
                          <a:spcPts val="0"/>
                        </a:spcAft>
                        <a:buNone/>
                      </a:pPr>
                      <a:r>
                        <a:rPr lang="en"/>
                        <a:t>114,796,993</a:t>
                      </a:r>
                      <a:endParaRPr/>
                    </a:p>
                  </a:txBody>
                  <a:tcPr marL="91425" marR="91425" marT="91425" marB="91425"/>
                </a:tc>
                <a:extLst>
                  <a:ext uri="{0D108BD9-81ED-4DB2-BD59-A6C34878D82A}">
                    <a16:rowId xmlns:a16="http://schemas.microsoft.com/office/drawing/2014/main" val="10005"/>
                  </a:ext>
                </a:extLst>
              </a:tr>
              <a:tr h="375000">
                <a:tc>
                  <a:txBody>
                    <a:bodyPr/>
                    <a:lstStyle/>
                    <a:p>
                      <a:pPr marL="0" lvl="0" indent="0" algn="l" rtl="0">
                        <a:spcBef>
                          <a:spcPts val="0"/>
                        </a:spcBef>
                        <a:spcAft>
                          <a:spcPts val="0"/>
                        </a:spcAft>
                        <a:buNone/>
                      </a:pPr>
                      <a:r>
                        <a:rPr lang="en"/>
                        <a:t>51-55</a:t>
                      </a:r>
                      <a:endParaRPr/>
                    </a:p>
                  </a:txBody>
                  <a:tcPr marL="91425" marR="91425" marT="91425" marB="91425"/>
                </a:tc>
                <a:tc>
                  <a:txBody>
                    <a:bodyPr/>
                    <a:lstStyle/>
                    <a:p>
                      <a:pPr marL="0" lvl="0" indent="0" algn="l" rtl="0">
                        <a:spcBef>
                          <a:spcPts val="0"/>
                        </a:spcBef>
                        <a:spcAft>
                          <a:spcPts val="0"/>
                        </a:spcAft>
                        <a:buNone/>
                      </a:pPr>
                      <a:r>
                        <a:rPr lang="en"/>
                        <a:t>87,972,407</a:t>
                      </a:r>
                      <a:endParaRPr/>
                    </a:p>
                  </a:txBody>
                  <a:tcPr marL="91425" marR="91425" marT="91425" marB="91425"/>
                </a:tc>
                <a:extLst>
                  <a:ext uri="{0D108BD9-81ED-4DB2-BD59-A6C34878D82A}">
                    <a16:rowId xmlns:a16="http://schemas.microsoft.com/office/drawing/2014/main" val="10006"/>
                  </a:ext>
                </a:extLst>
              </a:tr>
              <a:tr h="375000">
                <a:tc>
                  <a:txBody>
                    <a:bodyPr/>
                    <a:lstStyle/>
                    <a:p>
                      <a:pPr marL="0" lvl="0" indent="0" algn="l" rtl="0">
                        <a:spcBef>
                          <a:spcPts val="0"/>
                        </a:spcBef>
                        <a:spcAft>
                          <a:spcPts val="0"/>
                        </a:spcAft>
                        <a:buNone/>
                      </a:pPr>
                      <a:r>
                        <a:rPr lang="en"/>
                        <a:t>55+</a:t>
                      </a:r>
                      <a:endParaRPr/>
                    </a:p>
                  </a:txBody>
                  <a:tcPr marL="91425" marR="91425" marT="91425" marB="91425"/>
                </a:tc>
                <a:tc>
                  <a:txBody>
                    <a:bodyPr/>
                    <a:lstStyle/>
                    <a:p>
                      <a:pPr marL="0" lvl="0" indent="0" algn="l" rtl="0">
                        <a:spcBef>
                          <a:spcPts val="0"/>
                        </a:spcBef>
                        <a:spcAft>
                          <a:spcPts val="0"/>
                        </a:spcAft>
                        <a:buNone/>
                      </a:pPr>
                      <a:r>
                        <a:rPr lang="en" dirty="0"/>
                        <a:t>44,950,396</a:t>
                      </a:r>
                      <a:endParaRPr dirty="0"/>
                    </a:p>
                  </a:txBody>
                  <a:tcPr marL="91425" marR="91425" marT="91425" marB="91425"/>
                </a:tc>
                <a:extLst>
                  <a:ext uri="{0D108BD9-81ED-4DB2-BD59-A6C34878D82A}">
                    <a16:rowId xmlns:a16="http://schemas.microsoft.com/office/drawing/2014/main" val="10007"/>
                  </a:ext>
                </a:extLst>
              </a:tr>
            </a:tbl>
          </a:graphicData>
        </a:graphic>
      </p:graphicFrame>
      <p:sp>
        <p:nvSpPr>
          <p:cNvPr id="92" name="Google Shape;92;p17"/>
          <p:cNvSpPr txBox="1"/>
          <p:nvPr/>
        </p:nvSpPr>
        <p:spPr>
          <a:xfrm>
            <a:off x="715300" y="1114586"/>
            <a:ext cx="3603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Table 1: Purchase Amount by Age Group among Males</a:t>
            </a:r>
            <a:endParaRPr dirty="0"/>
          </a:p>
        </p:txBody>
      </p:sp>
      <p:sp>
        <p:nvSpPr>
          <p:cNvPr id="93" name="Google Shape;93;p17"/>
          <p:cNvSpPr txBox="1"/>
          <p:nvPr/>
        </p:nvSpPr>
        <p:spPr>
          <a:xfrm>
            <a:off x="4919450" y="1114586"/>
            <a:ext cx="3603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Table 2: Purchase Amount by Age Group among Females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811430" y="4311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2"/>
                </a:solidFill>
              </a:rPr>
              <a:t>Graph for Purchase Amount across Age Groups among Men or Women</a:t>
            </a:r>
            <a:endParaRPr sz="1800" dirty="0">
              <a:solidFill>
                <a:schemeClr val="dk2"/>
              </a:solidFill>
            </a:endParaRPr>
          </a:p>
          <a:p>
            <a:pPr marL="0" lvl="0" indent="0" algn="l" rtl="0">
              <a:spcBef>
                <a:spcPts val="1600"/>
              </a:spcBef>
              <a:spcAft>
                <a:spcPts val="0"/>
              </a:spcAft>
              <a:buNone/>
            </a:pPr>
            <a:endParaRPr dirty="0"/>
          </a:p>
        </p:txBody>
      </p:sp>
      <p:sp>
        <p:nvSpPr>
          <p:cNvPr id="99" name="Google Shape;99;p1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sp>
        <p:nvSpPr>
          <p:cNvPr id="100" name="Google Shape;100;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pic>
        <p:nvPicPr>
          <p:cNvPr id="101" name="Google Shape;101;p18"/>
          <p:cNvPicPr preferRelativeResize="0"/>
          <p:nvPr/>
        </p:nvPicPr>
        <p:blipFill>
          <a:blip r:embed="rId3">
            <a:alphaModFix/>
          </a:blip>
          <a:stretch>
            <a:fillRect/>
          </a:stretch>
        </p:blipFill>
        <p:spPr>
          <a:xfrm>
            <a:off x="709050" y="1306750"/>
            <a:ext cx="3862950" cy="3107850"/>
          </a:xfrm>
          <a:prstGeom prst="rect">
            <a:avLst/>
          </a:prstGeom>
          <a:noFill/>
          <a:ln>
            <a:noFill/>
          </a:ln>
        </p:spPr>
      </p:pic>
      <p:pic>
        <p:nvPicPr>
          <p:cNvPr id="102" name="Google Shape;102;p18"/>
          <p:cNvPicPr preferRelativeResize="0"/>
          <p:nvPr/>
        </p:nvPicPr>
        <p:blipFill>
          <a:blip r:embed="rId4">
            <a:alphaModFix/>
          </a:blip>
          <a:stretch>
            <a:fillRect/>
          </a:stretch>
        </p:blipFill>
        <p:spPr>
          <a:xfrm>
            <a:off x="4814527" y="1294796"/>
            <a:ext cx="3995104" cy="307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6"/>
        <p:cNvGrpSpPr/>
        <p:nvPr/>
      </p:nvGrpSpPr>
      <p:grpSpPr>
        <a:xfrm>
          <a:off x="0" y="0"/>
          <a:ext cx="0" cy="0"/>
          <a:chOff x="0" y="0"/>
          <a:chExt cx="0" cy="0"/>
        </a:xfrm>
      </p:grpSpPr>
      <p:sp>
        <p:nvSpPr>
          <p:cNvPr id="119" name="Rectangle 1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114">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7" name="Google Shape;107;p19"/>
          <p:cNvSpPr txBox="1">
            <a:spLocks noGrp="1"/>
          </p:cNvSpPr>
          <p:nvPr>
            <p:ph type="body" idx="1"/>
          </p:nvPr>
        </p:nvSpPr>
        <p:spPr>
          <a:xfrm>
            <a:off x="783114" y="530963"/>
            <a:ext cx="3882191" cy="4081573"/>
          </a:xfrm>
          <a:prstGeom prst="rect">
            <a:avLst/>
          </a:prstGeom>
        </p:spPr>
        <p:txBody>
          <a:bodyPr spcFirstLastPara="1" vert="horz" lIns="91440" tIns="45720" rIns="91440" bIns="45720" rtlCol="0" anchorCtr="0">
            <a:normAutofit fontScale="92500"/>
          </a:bodyPr>
          <a:lstStyle/>
          <a:p>
            <a:pPr marL="384048" lvl="0" indent="-384048" defTabSz="914400">
              <a:spcBef>
                <a:spcPts val="0"/>
              </a:spcBef>
              <a:spcAft>
                <a:spcPts val="200"/>
              </a:spcAft>
              <a:buClr>
                <a:schemeClr val="dk1"/>
              </a:buClr>
              <a:buSzPts val="1100"/>
              <a:buFont typeface="Franklin Gothic Book" panose="020B0503020102020204" pitchFamily="34" charset="0"/>
              <a:buNone/>
            </a:pPr>
            <a:r>
              <a:rPr lang="en-US" sz="1600" b="1" dirty="0"/>
              <a:t>Q1: Based on gender, which age group shows the greatest value for purchase amount?</a:t>
            </a:r>
          </a:p>
          <a:p>
            <a:pPr marL="384048" lvl="0" indent="-384048" defTabSz="914400">
              <a:spcBef>
                <a:spcPts val="1600"/>
              </a:spcBef>
              <a:spcAft>
                <a:spcPts val="200"/>
              </a:spcAft>
              <a:buClr>
                <a:schemeClr val="dk1"/>
              </a:buClr>
              <a:buSzPts val="1100"/>
              <a:buFont typeface="Franklin Gothic Book" panose="020B0503020102020204" pitchFamily="34" charset="0"/>
              <a:buNone/>
            </a:pPr>
            <a:r>
              <a:rPr lang="en-US" sz="1600" dirty="0"/>
              <a:t>Age group 26-35 for male and female had the highest purchase amount respectively</a:t>
            </a:r>
          </a:p>
          <a:p>
            <a:pPr marL="384048" lvl="0" indent="-384048" defTabSz="914400">
              <a:spcBef>
                <a:spcPts val="0"/>
              </a:spcBef>
              <a:spcAft>
                <a:spcPts val="200"/>
              </a:spcAft>
              <a:buClr>
                <a:schemeClr val="dk1"/>
              </a:buClr>
              <a:buSzPts val="1100"/>
              <a:buFont typeface="Franklin Gothic Book" panose="020B0503020102020204" pitchFamily="34" charset="0"/>
              <a:buNone/>
            </a:pPr>
            <a:endParaRPr lang="en-US" sz="1600" dirty="0"/>
          </a:p>
          <a:p>
            <a:pPr marL="384048" lvl="0" indent="-384048" defTabSz="914400">
              <a:spcBef>
                <a:spcPts val="0"/>
              </a:spcBef>
              <a:spcAft>
                <a:spcPts val="200"/>
              </a:spcAft>
              <a:buClr>
                <a:schemeClr val="dk1"/>
              </a:buClr>
              <a:buSzPts val="1100"/>
              <a:buFont typeface="Franklin Gothic Book" panose="020B0503020102020204" pitchFamily="34" charset="0"/>
              <a:buNone/>
            </a:pPr>
            <a:r>
              <a:rPr lang="en-US" sz="1600" dirty="0"/>
              <a:t>Gender group with the greatest purchase amount sum are males. </a:t>
            </a:r>
          </a:p>
          <a:p>
            <a:pPr marL="384048" lvl="0" indent="-384048" defTabSz="914400">
              <a:spcBef>
                <a:spcPts val="0"/>
              </a:spcBef>
              <a:spcAft>
                <a:spcPts val="200"/>
              </a:spcAft>
              <a:buSzPts val="1800"/>
              <a:buFont typeface="Franklin Gothic Book" panose="020B0503020102020204" pitchFamily="34" charset="0"/>
              <a:buChar char="●"/>
            </a:pPr>
            <a:r>
              <a:rPr lang="en-US" sz="1600" dirty="0"/>
              <a:t>Males had the greatest purchase amount value across all age groups.</a:t>
            </a:r>
          </a:p>
          <a:p>
            <a:pPr marL="384048" lvl="0" indent="-384048" defTabSz="914400">
              <a:spcBef>
                <a:spcPts val="0"/>
              </a:spcBef>
              <a:spcAft>
                <a:spcPts val="200"/>
              </a:spcAft>
              <a:buSzPts val="1800"/>
              <a:buFont typeface="Franklin Gothic Book" panose="020B0503020102020204" pitchFamily="34" charset="0"/>
              <a:buChar char="●"/>
            </a:pPr>
            <a:r>
              <a:rPr lang="en-US" sz="1600" dirty="0"/>
              <a:t>The analysis provides information that can potentially be used for future sales marketing during Black Friday. </a:t>
            </a:r>
          </a:p>
          <a:p>
            <a:pPr marL="384048" lvl="0" indent="-384048" defTabSz="914400">
              <a:spcBef>
                <a:spcPts val="0"/>
              </a:spcBef>
              <a:spcAft>
                <a:spcPts val="200"/>
              </a:spcAft>
              <a:buSzPts val="1800"/>
              <a:buFont typeface="Franklin Gothic Book" panose="020B0503020102020204" pitchFamily="34" charset="0"/>
              <a:buChar char="●"/>
            </a:pPr>
            <a:r>
              <a:rPr lang="en-US" sz="1600" dirty="0"/>
              <a:t>For example, products that are catered to the 26-35 year old age demographic can potentially bring the best returns.</a:t>
            </a:r>
          </a:p>
          <a:p>
            <a:pPr marL="384048" lvl="0" indent="-384048" defTabSz="914400">
              <a:spcBef>
                <a:spcPts val="0"/>
              </a:spcBef>
              <a:spcAft>
                <a:spcPts val="200"/>
              </a:spcAft>
              <a:buFont typeface="Franklin Gothic Book" panose="020B0503020102020204" pitchFamily="34" charset="0"/>
              <a:buNone/>
            </a:pPr>
            <a:r>
              <a:rPr lang="en-US" sz="1000" dirty="0"/>
              <a:t>  </a:t>
            </a:r>
          </a:p>
        </p:txBody>
      </p:sp>
      <p:pic>
        <p:nvPicPr>
          <p:cNvPr id="3" name="Picture 2">
            <a:extLst>
              <a:ext uri="{FF2B5EF4-FFF2-40B4-BE49-F238E27FC236}">
                <a16:creationId xmlns:a16="http://schemas.microsoft.com/office/drawing/2014/main" id="{71BFF47E-B0CA-A84D-A35F-C785BDFDFC55}"/>
              </a:ext>
            </a:extLst>
          </p:cNvPr>
          <p:cNvPicPr>
            <a:picLocks noChangeAspect="1"/>
          </p:cNvPicPr>
          <p:nvPr/>
        </p:nvPicPr>
        <p:blipFill>
          <a:blip r:embed="rId3"/>
          <a:stretch>
            <a:fillRect/>
          </a:stretch>
        </p:blipFill>
        <p:spPr>
          <a:xfrm>
            <a:off x="5132310" y="1243267"/>
            <a:ext cx="3461841" cy="2656963"/>
          </a:xfrm>
          <a:prstGeom prst="rect">
            <a:avLst/>
          </a:prstGeom>
        </p:spPr>
      </p:pic>
      <p:sp>
        <p:nvSpPr>
          <p:cNvPr id="108" name="Google Shape;108;p19"/>
          <p:cNvSpPr txBox="1">
            <a:spLocks noGrp="1"/>
          </p:cNvSpPr>
          <p:nvPr>
            <p:ph type="sldNum" idx="12"/>
          </p:nvPr>
        </p:nvSpPr>
        <p:spPr>
          <a:xfrm>
            <a:off x="7104552" y="4840039"/>
            <a:ext cx="1197219" cy="303461"/>
          </a:xfrm>
          <a:prstGeom prst="rect">
            <a:avLst/>
          </a:prstGeom>
        </p:spPr>
        <p:txBody>
          <a:bodyPr spcFirstLastPara="1" vert="horz" lIns="91440" tIns="45720" rIns="91440" bIns="45720" rtlCol="0" anchor="ctr" anchorCtr="0">
            <a:normAutofit/>
          </a:bodyPr>
          <a:lstStyle/>
          <a:p>
            <a:pPr lvl="0" indent="0" defTabSz="914400">
              <a:lnSpc>
                <a:spcPct val="90000"/>
              </a:lnSpc>
              <a:spcBef>
                <a:spcPts val="0"/>
              </a:spcBef>
              <a:spcAft>
                <a:spcPts val="600"/>
              </a:spcAft>
              <a:buClr>
                <a:srgbClr val="000000"/>
              </a:buClr>
              <a:buSzPts val="1100"/>
              <a:buFont typeface="Arial"/>
              <a:buNone/>
            </a:pPr>
            <a:fld id="{00000000-1234-1234-1234-123412341234}" type="slidenum">
              <a:rPr lang="en-US" smtClean="0"/>
              <a:pPr lvl="0" indent="0" defTabSz="914400">
                <a:lnSpc>
                  <a:spcPct val="90000"/>
                </a:lnSpc>
                <a:spcBef>
                  <a:spcPts val="0"/>
                </a:spcBef>
                <a:spcAft>
                  <a:spcPts val="600"/>
                </a:spcAft>
                <a:buClr>
                  <a:srgbClr val="000000"/>
                </a:buClr>
                <a:buSzPts val="1100"/>
                <a:buFont typeface="Arial"/>
                <a:buNone/>
              </a:pPr>
              <a:t>6</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843328" y="38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Analysis based on City Category</a:t>
            </a:r>
            <a:endParaRPr dirty="0"/>
          </a:p>
          <a:p>
            <a:pPr marL="0" lvl="0" indent="0" algn="l" rtl="0">
              <a:spcBef>
                <a:spcPts val="0"/>
              </a:spcBef>
              <a:spcAft>
                <a:spcPts val="0"/>
              </a:spcAft>
              <a:buNone/>
            </a:pPr>
            <a:endParaRPr dirty="0"/>
          </a:p>
        </p:txBody>
      </p:sp>
      <p:sp>
        <p:nvSpPr>
          <p:cNvPr id="114" name="Google Shape;114;p20"/>
          <p:cNvSpPr txBox="1">
            <a:spLocks noGrp="1"/>
          </p:cNvSpPr>
          <p:nvPr>
            <p:ph type="body" idx="1"/>
          </p:nvPr>
        </p:nvSpPr>
        <p:spPr>
          <a:xfrm>
            <a:off x="4899308" y="1137389"/>
            <a:ext cx="3901500" cy="45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City Category and Purchase Amount</a:t>
            </a:r>
            <a:endParaRPr dirty="0"/>
          </a:p>
        </p:txBody>
      </p:sp>
      <p:sp>
        <p:nvSpPr>
          <p:cNvPr id="115" name="Google Shape;115;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pic>
        <p:nvPicPr>
          <p:cNvPr id="116" name="Google Shape;116;p20"/>
          <p:cNvPicPr preferRelativeResize="0"/>
          <p:nvPr/>
        </p:nvPicPr>
        <p:blipFill>
          <a:blip r:embed="rId3">
            <a:alphaModFix/>
          </a:blip>
          <a:stretch>
            <a:fillRect/>
          </a:stretch>
        </p:blipFill>
        <p:spPr>
          <a:xfrm>
            <a:off x="4792658" y="1737751"/>
            <a:ext cx="4114800" cy="2743200"/>
          </a:xfrm>
          <a:prstGeom prst="rect">
            <a:avLst/>
          </a:prstGeom>
          <a:noFill/>
          <a:ln>
            <a:noFill/>
          </a:ln>
        </p:spPr>
      </p:pic>
      <p:graphicFrame>
        <p:nvGraphicFramePr>
          <p:cNvPr id="117" name="Google Shape;117;p20"/>
          <p:cNvGraphicFramePr/>
          <p:nvPr>
            <p:extLst>
              <p:ext uri="{D42A27DB-BD31-4B8C-83A1-F6EECF244321}">
                <p14:modId xmlns:p14="http://schemas.microsoft.com/office/powerpoint/2010/main" val="3211470413"/>
              </p:ext>
            </p:extLst>
          </p:nvPr>
        </p:nvGraphicFramePr>
        <p:xfrm>
          <a:off x="670550" y="2060603"/>
          <a:ext cx="3901450" cy="1554360"/>
        </p:xfrm>
        <a:graphic>
          <a:graphicData uri="http://schemas.openxmlformats.org/drawingml/2006/table">
            <a:tbl>
              <a:tblPr>
                <a:noFill/>
                <a:tableStyleId>{269A22CA-3B9D-4D2F-A2C0-16952F8D80C2}</a:tableStyleId>
              </a:tblPr>
              <a:tblGrid>
                <a:gridCol w="1950725">
                  <a:extLst>
                    <a:ext uri="{9D8B030D-6E8A-4147-A177-3AD203B41FA5}">
                      <a16:colId xmlns:a16="http://schemas.microsoft.com/office/drawing/2014/main" val="20000"/>
                    </a:ext>
                  </a:extLst>
                </a:gridCol>
                <a:gridCol w="1950725">
                  <a:extLst>
                    <a:ext uri="{9D8B030D-6E8A-4147-A177-3AD203B41FA5}">
                      <a16:colId xmlns:a16="http://schemas.microsoft.com/office/drawing/2014/main" val="20001"/>
                    </a:ext>
                  </a:extLst>
                </a:gridCol>
              </a:tblGrid>
              <a:tr h="358500">
                <a:tc>
                  <a:txBody>
                    <a:bodyPr/>
                    <a:lstStyle/>
                    <a:p>
                      <a:pPr marL="0" lvl="0" indent="0" algn="l" rtl="0">
                        <a:spcBef>
                          <a:spcPts val="0"/>
                        </a:spcBef>
                        <a:spcAft>
                          <a:spcPts val="0"/>
                        </a:spcAft>
                        <a:buNone/>
                      </a:pPr>
                      <a:r>
                        <a:rPr lang="en"/>
                        <a:t>City Category</a:t>
                      </a:r>
                      <a:endParaRPr/>
                    </a:p>
                  </a:txBody>
                  <a:tcPr marL="91425" marR="91425" marT="91425" marB="91425"/>
                </a:tc>
                <a:tc>
                  <a:txBody>
                    <a:bodyPr/>
                    <a:lstStyle/>
                    <a:p>
                      <a:pPr marL="0" lvl="0" indent="0" algn="l" rtl="0">
                        <a:spcBef>
                          <a:spcPts val="0"/>
                        </a:spcBef>
                        <a:spcAft>
                          <a:spcPts val="0"/>
                        </a:spcAft>
                        <a:buNone/>
                      </a:pPr>
                      <a:r>
                        <a:rPr lang="en"/>
                        <a:t>Purchase Amount</a:t>
                      </a:r>
                      <a:endParaRPr/>
                    </a:p>
                  </a:txBody>
                  <a:tcPr marL="91425" marR="91425" marT="91425" marB="91425"/>
                </a:tc>
                <a:extLst>
                  <a:ext uri="{0D108BD9-81ED-4DB2-BD59-A6C34878D82A}">
                    <a16:rowId xmlns:a16="http://schemas.microsoft.com/office/drawing/2014/main" val="10000"/>
                  </a:ext>
                </a:extLst>
              </a:tr>
              <a:tr h="358500">
                <a:tc>
                  <a:txBody>
                    <a:bodyPr/>
                    <a:lstStyle/>
                    <a:p>
                      <a:pPr marL="0" lvl="0" indent="0" algn="l" rtl="0">
                        <a:spcBef>
                          <a:spcPts val="0"/>
                        </a:spcBef>
                        <a:spcAft>
                          <a:spcPts val="0"/>
                        </a:spcAft>
                        <a:buNone/>
                      </a:pPr>
                      <a:r>
                        <a:rPr lang="en"/>
                        <a:t>A</a:t>
                      </a:r>
                      <a:endParaRPr/>
                    </a:p>
                  </a:txBody>
                  <a:tcPr marL="91425" marR="91425" marT="91425" marB="91425"/>
                </a:tc>
                <a:tc>
                  <a:txBody>
                    <a:bodyPr/>
                    <a:lstStyle/>
                    <a:p>
                      <a:pPr marL="0" lvl="0" indent="0" algn="l" rtl="0">
                        <a:spcBef>
                          <a:spcPts val="0"/>
                        </a:spcBef>
                        <a:spcAft>
                          <a:spcPts val="0"/>
                        </a:spcAft>
                        <a:buNone/>
                      </a:pPr>
                      <a:r>
                        <a:rPr lang="en"/>
                        <a:t>1,295,668,797</a:t>
                      </a:r>
                      <a:endParaRPr/>
                    </a:p>
                  </a:txBody>
                  <a:tcPr marL="91425" marR="91425" marT="91425" marB="91425"/>
                </a:tc>
                <a:extLst>
                  <a:ext uri="{0D108BD9-81ED-4DB2-BD59-A6C34878D82A}">
                    <a16:rowId xmlns:a16="http://schemas.microsoft.com/office/drawing/2014/main" val="10001"/>
                  </a:ext>
                </a:extLst>
              </a:tr>
              <a:tr h="358500">
                <a:tc>
                  <a:txBody>
                    <a:bodyPr/>
                    <a:lstStyle/>
                    <a:p>
                      <a:pPr marL="0" lvl="0" indent="0" algn="l" rtl="0">
                        <a:spcBef>
                          <a:spcPts val="0"/>
                        </a:spcBef>
                        <a:spcAft>
                          <a:spcPts val="0"/>
                        </a:spcAft>
                        <a:buNone/>
                      </a:pPr>
                      <a:r>
                        <a:rPr lang="en"/>
                        <a:t>B</a:t>
                      </a:r>
                      <a:endParaRPr/>
                    </a:p>
                  </a:txBody>
                  <a:tcPr marL="91425" marR="91425" marT="91425" marB="91425"/>
                </a:tc>
                <a:tc>
                  <a:txBody>
                    <a:bodyPr/>
                    <a:lstStyle/>
                    <a:p>
                      <a:pPr marL="0" lvl="0" indent="0" algn="l" rtl="0">
                        <a:spcBef>
                          <a:spcPts val="0"/>
                        </a:spcBef>
                        <a:spcAft>
                          <a:spcPts val="0"/>
                        </a:spcAft>
                        <a:buNone/>
                      </a:pPr>
                      <a:r>
                        <a:rPr lang="en"/>
                        <a:t>2,083,431,612</a:t>
                      </a:r>
                      <a:endParaRPr/>
                    </a:p>
                  </a:txBody>
                  <a:tcPr marL="91425" marR="91425" marT="91425" marB="91425"/>
                </a:tc>
                <a:extLst>
                  <a:ext uri="{0D108BD9-81ED-4DB2-BD59-A6C34878D82A}">
                    <a16:rowId xmlns:a16="http://schemas.microsoft.com/office/drawing/2014/main" val="10002"/>
                  </a:ext>
                </a:extLst>
              </a:tr>
              <a:tr h="358500">
                <a:tc>
                  <a:txBody>
                    <a:bodyPr/>
                    <a:lstStyle/>
                    <a:p>
                      <a:pPr marL="0" lvl="0" indent="0" algn="l" rtl="0">
                        <a:spcBef>
                          <a:spcPts val="0"/>
                        </a:spcBef>
                        <a:spcAft>
                          <a:spcPts val="0"/>
                        </a:spcAft>
                        <a:buNone/>
                      </a:pPr>
                      <a:r>
                        <a:rPr lang="en"/>
                        <a:t>C</a:t>
                      </a:r>
                      <a:endParaRPr/>
                    </a:p>
                  </a:txBody>
                  <a:tcPr marL="91425" marR="91425" marT="91425" marB="91425"/>
                </a:tc>
                <a:tc>
                  <a:txBody>
                    <a:bodyPr/>
                    <a:lstStyle/>
                    <a:p>
                      <a:pPr marL="0" lvl="0" indent="0" algn="l" rtl="0">
                        <a:spcBef>
                          <a:spcPts val="0"/>
                        </a:spcBef>
                        <a:spcAft>
                          <a:spcPts val="0"/>
                        </a:spcAft>
                        <a:buNone/>
                      </a:pPr>
                      <a:r>
                        <a:rPr lang="en" dirty="0"/>
                        <a:t>1,638,567,969</a:t>
                      </a:r>
                      <a:endParaRPr dirty="0"/>
                    </a:p>
                  </a:txBody>
                  <a:tcPr marL="91425" marR="91425" marT="91425" marB="91425"/>
                </a:tc>
                <a:extLst>
                  <a:ext uri="{0D108BD9-81ED-4DB2-BD59-A6C34878D82A}">
                    <a16:rowId xmlns:a16="http://schemas.microsoft.com/office/drawing/2014/main" val="10003"/>
                  </a:ext>
                </a:extLst>
              </a:tr>
            </a:tbl>
          </a:graphicData>
        </a:graphic>
      </p:graphicFrame>
      <p:sp>
        <p:nvSpPr>
          <p:cNvPr id="118" name="Google Shape;118;p20"/>
          <p:cNvSpPr txBox="1"/>
          <p:nvPr/>
        </p:nvSpPr>
        <p:spPr>
          <a:xfrm>
            <a:off x="601314" y="1282351"/>
            <a:ext cx="41148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Table 3: Purchase Amount Sum for each City Category</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24" name="Google Shape;124;p21"/>
          <p:cNvSpPr txBox="1">
            <a:spLocks noGrp="1"/>
          </p:cNvSpPr>
          <p:nvPr>
            <p:ph type="body" idx="1"/>
          </p:nvPr>
        </p:nvSpPr>
        <p:spPr>
          <a:xfrm>
            <a:off x="860400" y="1017725"/>
            <a:ext cx="7971900" cy="32432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r>
              <a:rPr lang="en" b="1" dirty="0"/>
              <a:t>Q2: Which city category shows greatest value for purchase amount?</a:t>
            </a:r>
            <a:endParaRPr b="1" dirty="0"/>
          </a:p>
          <a:p>
            <a:pPr marL="0" lvl="0" indent="0" algn="l" rtl="0">
              <a:lnSpc>
                <a:spcPct val="100000"/>
              </a:lnSpc>
              <a:spcBef>
                <a:spcPts val="1600"/>
              </a:spcBef>
              <a:spcAft>
                <a:spcPts val="0"/>
              </a:spcAft>
              <a:buNone/>
            </a:pPr>
            <a:r>
              <a:rPr lang="en" dirty="0"/>
              <a:t>The analysis shows the city category with the greatest purchase amount value is city category B with the highest percentage of total purchase amount among all cities. Followed by city category C.</a:t>
            </a:r>
            <a:endParaRPr dirty="0"/>
          </a:p>
          <a:p>
            <a:pPr marL="457200" lvl="0" indent="-342900" algn="l" rtl="0">
              <a:lnSpc>
                <a:spcPct val="100000"/>
              </a:lnSpc>
              <a:spcBef>
                <a:spcPts val="0"/>
              </a:spcBef>
              <a:spcAft>
                <a:spcPts val="0"/>
              </a:spcAft>
              <a:buSzPts val="1800"/>
              <a:buChar char="●"/>
            </a:pPr>
            <a:r>
              <a:rPr lang="en" dirty="0"/>
              <a:t>City category type can provide further insight on where future sales will do the best in. Conversely, knowing city category types that experience low purchase amounts can indicate where to improve sales/advertising.</a:t>
            </a:r>
            <a:endParaRPr dirty="0"/>
          </a:p>
          <a:p>
            <a:pPr marL="0" lvl="0" indent="0" algn="l" rtl="0">
              <a:spcBef>
                <a:spcPts val="0"/>
              </a:spcBef>
              <a:spcAft>
                <a:spcPts val="0"/>
              </a:spcAft>
              <a:buNone/>
            </a:pPr>
            <a:endParaRPr dirty="0"/>
          </a:p>
          <a:p>
            <a:pPr marL="0" lvl="0" indent="0" algn="l" rtl="0">
              <a:spcBef>
                <a:spcPts val="1600"/>
              </a:spcBef>
              <a:spcAft>
                <a:spcPts val="1600"/>
              </a:spcAft>
              <a:buClr>
                <a:schemeClr val="dk1"/>
              </a:buClr>
              <a:buSzPts val="1100"/>
              <a:buFont typeface="Arial"/>
              <a:buNone/>
            </a:pPr>
            <a:endParaRPr dirty="0"/>
          </a:p>
        </p:txBody>
      </p:sp>
      <p:sp>
        <p:nvSpPr>
          <p:cNvPr id="125" name="Google Shape;125;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993</Words>
  <Application>Microsoft Macintosh PowerPoint</Application>
  <PresentationFormat>On-screen Show (16:9)</PresentationFormat>
  <Paragraphs>140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Franklin Gothic Book</vt:lpstr>
      <vt:lpstr>Crop</vt:lpstr>
      <vt:lpstr>Black Friday Sales: A Comprehensive Look</vt:lpstr>
      <vt:lpstr>Background</vt:lpstr>
      <vt:lpstr>Research Questions</vt:lpstr>
      <vt:lpstr>Methods</vt:lpstr>
      <vt:lpstr>Analysis based on Age Groups and Gender </vt:lpstr>
      <vt:lpstr>Graph for Purchase Amount across Age Groups among Men or Women </vt:lpstr>
      <vt:lpstr>PowerPoint Presentation</vt:lpstr>
      <vt:lpstr>Analysis based on City Category </vt:lpstr>
      <vt:lpstr>   </vt:lpstr>
      <vt:lpstr>Analysis Based on Occupation Category</vt:lpstr>
      <vt:lpstr>PowerPoint Presentation</vt:lpstr>
      <vt:lpstr>Analysis based on Marital Status </vt:lpstr>
      <vt:lpstr>    </vt:lpstr>
      <vt:lpstr>Analysis for Product Category 1</vt:lpstr>
      <vt:lpstr>  </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Friday Sales: A Comprehensive Look</dc:title>
  <dc:creator>Fatema Nourzaie</dc:creator>
  <cp:lastModifiedBy>Fatema Nourzaie</cp:lastModifiedBy>
  <cp:revision>1</cp:revision>
  <dcterms:created xsi:type="dcterms:W3CDTF">2019-01-14T22:27:39Z</dcterms:created>
  <dcterms:modified xsi:type="dcterms:W3CDTF">2019-01-14T22:31:25Z</dcterms:modified>
</cp:coreProperties>
</file>